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99" r:id="rId2"/>
    <p:sldId id="400" r:id="rId3"/>
    <p:sldId id="453" r:id="rId4"/>
    <p:sldId id="454" r:id="rId5"/>
    <p:sldId id="458" r:id="rId6"/>
    <p:sldId id="455" r:id="rId7"/>
    <p:sldId id="398" r:id="rId8"/>
    <p:sldId id="456" r:id="rId9"/>
    <p:sldId id="457" r:id="rId10"/>
    <p:sldId id="274" r:id="rId11"/>
  </p:sldIdLst>
  <p:sldSz cx="9144000" cy="5143500" type="screen16x9"/>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315"/>
    <a:srgbClr val="A0C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75801" autoAdjust="0"/>
  </p:normalViewPr>
  <p:slideViewPr>
    <p:cSldViewPr>
      <p:cViewPr>
        <p:scale>
          <a:sx n="100" d="100"/>
          <a:sy n="100" d="100"/>
        </p:scale>
        <p:origin x="-486" y="-72"/>
      </p:cViewPr>
      <p:guideLst>
        <p:guide orient="horz" pos="1620"/>
        <p:guide pos="2880"/>
      </p:guideLst>
    </p:cSldViewPr>
  </p:slideViewPr>
  <p:notesTextViewPr>
    <p:cViewPr>
      <p:scale>
        <a:sx n="1" d="1"/>
        <a:sy n="1" d="1"/>
      </p:scale>
      <p:origin x="0" y="0"/>
    </p:cViewPr>
  </p:notesTextViewPr>
  <p:sorterViewPr>
    <p:cViewPr>
      <p:scale>
        <a:sx n="100" d="100"/>
        <a:sy n="100" d="100"/>
      </p:scale>
      <p:origin x="0" y="9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im\Documents\ZES\klant%20VAF\Carbon%20calculator\ondersteuning%20deskrese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verdeling CO2 uitstoot per categorie</a:t>
            </a:r>
          </a:p>
        </c:rich>
      </c:tx>
      <c:layout>
        <c:manualLayout>
          <c:xMode val="edge"/>
          <c:yMode val="edge"/>
          <c:x val="0.28766477745448193"/>
          <c:y val="1.4705882352941176E-2"/>
        </c:manualLayout>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Blad1!$R$10:$R$18</c:f>
              <c:strCache>
                <c:ptCount val="9"/>
                <c:pt idx="0">
                  <c:v>transport personen</c:v>
                </c:pt>
                <c:pt idx="1">
                  <c:v>Materiaal</c:v>
                </c:pt>
                <c:pt idx="2">
                  <c:v>post-productie </c:v>
                </c:pt>
                <c:pt idx="3">
                  <c:v>transport goederen</c:v>
                </c:pt>
                <c:pt idx="4">
                  <c:v>Hotels</c:v>
                </c:pt>
                <c:pt idx="5">
                  <c:v>Maaltijden</c:v>
                </c:pt>
                <c:pt idx="6">
                  <c:v>elektriciteit afname </c:v>
                </c:pt>
                <c:pt idx="7">
                  <c:v>eigen stroomproductie</c:v>
                </c:pt>
                <c:pt idx="8">
                  <c:v>Verwarming</c:v>
                </c:pt>
              </c:strCache>
            </c:strRef>
          </c:cat>
          <c:val>
            <c:numRef>
              <c:f>Blad1!$S$10:$S$18</c:f>
              <c:numCache>
                <c:formatCode>General</c:formatCode>
                <c:ptCount val="9"/>
                <c:pt idx="0">
                  <c:v>132.67078084170365</c:v>
                </c:pt>
                <c:pt idx="1">
                  <c:v>88.890910000000005</c:v>
                </c:pt>
                <c:pt idx="2">
                  <c:v>52.47775</c:v>
                </c:pt>
                <c:pt idx="3">
                  <c:v>31.048748103485739</c:v>
                </c:pt>
                <c:pt idx="4">
                  <c:v>20.662767419354839</c:v>
                </c:pt>
                <c:pt idx="5">
                  <c:v>12.015192000000001</c:v>
                </c:pt>
                <c:pt idx="6">
                  <c:v>5.009041095890411</c:v>
                </c:pt>
                <c:pt idx="7">
                  <c:v>4.1748051200000003</c:v>
                </c:pt>
                <c:pt idx="8">
                  <c:v>2.0100000000000002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a:latin typeface="Century Gothic" panose="020B0502020202020204" pitchFamily="34" charset="0"/>
        </a:defRPr>
      </a:pPr>
      <a:endParaRPr lang="nl-B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65B0F-E08B-44BC-A151-42A6829647AE}" type="datetimeFigureOut">
              <a:rPr lang="nl-BE" smtClean="0"/>
              <a:t>23/04/2014</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87C39-D431-40CF-A345-5E48024CCEDB}" type="slidenum">
              <a:rPr lang="nl-BE" smtClean="0"/>
              <a:t>‹nr.›</a:t>
            </a:fld>
            <a:endParaRPr lang="nl-BE"/>
          </a:p>
        </p:txBody>
      </p:sp>
    </p:spTree>
    <p:extLst>
      <p:ext uri="{BB962C8B-B14F-4D97-AF65-F5344CB8AC3E}">
        <p14:creationId xmlns:p14="http://schemas.microsoft.com/office/powerpoint/2010/main" val="142021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err="1" smtClean="0"/>
              <a:t>During</a:t>
            </a:r>
            <a:r>
              <a:rPr lang="nl-NL" dirty="0" smtClean="0"/>
              <a:t> </a:t>
            </a:r>
            <a:r>
              <a:rPr lang="nl-NL" dirty="0" err="1" smtClean="0"/>
              <a:t>production</a:t>
            </a:r>
            <a:r>
              <a:rPr lang="nl-NL" dirty="0" smtClean="0"/>
              <a:t>: </a:t>
            </a:r>
            <a:r>
              <a:rPr lang="nl-NL" dirty="0" err="1" smtClean="0"/>
              <a:t>trying</a:t>
            </a:r>
            <a:r>
              <a:rPr lang="nl-NL" dirty="0" smtClean="0"/>
              <a:t> </a:t>
            </a:r>
            <a:r>
              <a:rPr lang="nl-NL" dirty="0" err="1" smtClean="0"/>
              <a:t>to</a:t>
            </a:r>
            <a:r>
              <a:rPr lang="nl-NL" dirty="0" smtClean="0"/>
              <a:t> </a:t>
            </a:r>
            <a:r>
              <a:rPr lang="nl-NL" dirty="0" err="1" smtClean="0"/>
              <a:t>reduce</a:t>
            </a:r>
            <a:r>
              <a:rPr lang="nl-NL" dirty="0" smtClean="0"/>
              <a:t> the footprint (e-Mission </a:t>
            </a:r>
            <a:r>
              <a:rPr lang="nl-NL" dirty="0" err="1" smtClean="0"/>
              <a:t>handbook</a:t>
            </a:r>
            <a:r>
              <a:rPr lang="nl-NL" dirty="0" smtClean="0"/>
              <a:t> + </a:t>
            </a:r>
            <a:r>
              <a:rPr lang="nl-NL" dirty="0" err="1" smtClean="0"/>
              <a:t>using</a:t>
            </a:r>
            <a:r>
              <a:rPr lang="nl-NL" dirty="0" smtClean="0"/>
              <a:t> common sense):</a:t>
            </a:r>
          </a:p>
          <a:p>
            <a:r>
              <a:rPr lang="nl-NL" dirty="0" err="1" smtClean="0"/>
              <a:t>Locations</a:t>
            </a:r>
            <a:r>
              <a:rPr lang="nl-NL" dirty="0" smtClean="0"/>
              <a:t> close </a:t>
            </a:r>
            <a:r>
              <a:rPr lang="nl-NL" dirty="0" err="1" smtClean="0"/>
              <a:t>to</a:t>
            </a:r>
            <a:r>
              <a:rPr lang="nl-NL" dirty="0" smtClean="0"/>
              <a:t> </a:t>
            </a:r>
            <a:r>
              <a:rPr lang="nl-NL" dirty="0" err="1" smtClean="0"/>
              <a:t>where</a:t>
            </a:r>
            <a:r>
              <a:rPr lang="nl-NL" dirty="0" smtClean="0"/>
              <a:t> most of the crew </a:t>
            </a:r>
            <a:r>
              <a:rPr lang="nl-NL" dirty="0" err="1" smtClean="0"/>
              <a:t>lived</a:t>
            </a:r>
            <a:r>
              <a:rPr lang="nl-NL" dirty="0" smtClean="0"/>
              <a:t>, </a:t>
            </a:r>
            <a:r>
              <a:rPr lang="nl-NL" dirty="0" err="1" smtClean="0"/>
              <a:t>instead</a:t>
            </a:r>
            <a:r>
              <a:rPr lang="nl-NL" dirty="0" smtClean="0"/>
              <a:t> of far </a:t>
            </a:r>
            <a:r>
              <a:rPr lang="nl-NL" dirty="0" err="1" smtClean="0"/>
              <a:t>away</a:t>
            </a:r>
            <a:r>
              <a:rPr lang="nl-NL" dirty="0" smtClean="0"/>
              <a:t> </a:t>
            </a:r>
            <a:r>
              <a:rPr lang="nl-NL" dirty="0" err="1" smtClean="0"/>
              <a:t>locations</a:t>
            </a:r>
            <a:r>
              <a:rPr lang="nl-NL" dirty="0" smtClean="0"/>
              <a:t> (= </a:t>
            </a:r>
            <a:r>
              <a:rPr lang="nl-NL" dirty="0" err="1" smtClean="0"/>
              <a:t>reduction</a:t>
            </a:r>
            <a:r>
              <a:rPr lang="nl-NL" dirty="0" smtClean="0"/>
              <a:t> of transport) + carpooling + hotel </a:t>
            </a:r>
            <a:r>
              <a:rPr lang="nl-NL" dirty="0" err="1" smtClean="0"/>
              <a:t>instead</a:t>
            </a:r>
            <a:r>
              <a:rPr lang="nl-NL" dirty="0" smtClean="0"/>
              <a:t> of </a:t>
            </a:r>
            <a:r>
              <a:rPr lang="nl-NL" dirty="0" err="1" smtClean="0"/>
              <a:t>driving</a:t>
            </a:r>
            <a:r>
              <a:rPr lang="nl-NL" dirty="0" smtClean="0"/>
              <a:t> + bikes </a:t>
            </a:r>
            <a:r>
              <a:rPr lang="nl-NL" dirty="0" err="1" smtClean="0"/>
              <a:t>instead</a:t>
            </a:r>
            <a:r>
              <a:rPr lang="nl-NL" dirty="0" smtClean="0"/>
              <a:t> of </a:t>
            </a:r>
            <a:r>
              <a:rPr lang="nl-NL" dirty="0" err="1" smtClean="0"/>
              <a:t>cars</a:t>
            </a:r>
            <a:endParaRPr lang="nl-NL" dirty="0" smtClean="0"/>
          </a:p>
          <a:p>
            <a:r>
              <a:rPr lang="nl-NL" dirty="0" err="1" smtClean="0"/>
              <a:t>During</a:t>
            </a:r>
            <a:r>
              <a:rPr lang="nl-NL" dirty="0" smtClean="0"/>
              <a:t> </a:t>
            </a:r>
            <a:r>
              <a:rPr lang="nl-NL" dirty="0" err="1" smtClean="0"/>
              <a:t>shooting</a:t>
            </a:r>
            <a:r>
              <a:rPr lang="nl-NL" dirty="0" smtClean="0"/>
              <a:t>: </a:t>
            </a:r>
            <a:r>
              <a:rPr lang="nl-NL" dirty="0" err="1" smtClean="0"/>
              <a:t>stone</a:t>
            </a:r>
            <a:r>
              <a:rPr lang="nl-NL" dirty="0" smtClean="0"/>
              <a:t> cups </a:t>
            </a:r>
            <a:r>
              <a:rPr lang="nl-NL" dirty="0" err="1" smtClean="0"/>
              <a:t>for</a:t>
            </a:r>
            <a:r>
              <a:rPr lang="nl-NL" dirty="0" smtClean="0"/>
              <a:t> </a:t>
            </a:r>
            <a:r>
              <a:rPr lang="nl-NL" dirty="0" err="1" smtClean="0"/>
              <a:t>everyone</a:t>
            </a:r>
            <a:r>
              <a:rPr lang="nl-NL" dirty="0" smtClean="0"/>
              <a:t> </a:t>
            </a:r>
            <a:r>
              <a:rPr lang="nl-NL" dirty="0" err="1" smtClean="0"/>
              <a:t>instead</a:t>
            </a:r>
            <a:r>
              <a:rPr lang="nl-NL" dirty="0" smtClean="0"/>
              <a:t> of plastic / cardboard </a:t>
            </a:r>
            <a:r>
              <a:rPr lang="nl-NL" dirty="0" err="1" smtClean="0"/>
              <a:t>ones</a:t>
            </a:r>
            <a:endParaRPr lang="nl-NL" dirty="0" smtClean="0"/>
          </a:p>
          <a:p>
            <a:r>
              <a:rPr lang="nl-NL" dirty="0" smtClean="0"/>
              <a:t>…</a:t>
            </a:r>
          </a:p>
          <a:p>
            <a:pPr marL="0" indent="0">
              <a:buNone/>
            </a:pPr>
            <a:r>
              <a:rPr lang="nl-NL" dirty="0" err="1" smtClean="0"/>
              <a:t>After</a:t>
            </a:r>
            <a:r>
              <a:rPr lang="nl-NL" dirty="0" smtClean="0"/>
              <a:t> </a:t>
            </a:r>
            <a:r>
              <a:rPr lang="nl-NL" dirty="0" err="1" smtClean="0"/>
              <a:t>production</a:t>
            </a:r>
            <a:r>
              <a:rPr lang="nl-NL" dirty="0" smtClean="0"/>
              <a:t>:</a:t>
            </a:r>
          </a:p>
          <a:p>
            <a:r>
              <a:rPr lang="nl-NL" dirty="0" err="1" smtClean="0"/>
              <a:t>Calculation</a:t>
            </a:r>
            <a:r>
              <a:rPr lang="nl-NL" dirty="0" smtClean="0"/>
              <a:t> of the carbon footprint </a:t>
            </a:r>
            <a:r>
              <a:rPr lang="nl-NL" dirty="0" err="1" smtClean="0"/>
              <a:t>by</a:t>
            </a:r>
            <a:r>
              <a:rPr lang="nl-NL" dirty="0" smtClean="0"/>
              <a:t> Serge De </a:t>
            </a:r>
            <a:r>
              <a:rPr lang="nl-NL" dirty="0" err="1" smtClean="0"/>
              <a:t>Gheldere</a:t>
            </a:r>
            <a:r>
              <a:rPr lang="nl-NL" dirty="0" smtClean="0"/>
              <a:t> (</a:t>
            </a:r>
            <a:r>
              <a:rPr lang="nl-NL" dirty="0" err="1" smtClean="0"/>
              <a:t>Futureproofed</a:t>
            </a:r>
            <a:r>
              <a:rPr lang="nl-NL" dirty="0" smtClean="0"/>
              <a:t>)</a:t>
            </a:r>
          </a:p>
          <a:p>
            <a:r>
              <a:rPr lang="nl-NL" dirty="0" err="1" smtClean="0"/>
              <a:t>To</a:t>
            </a:r>
            <a:r>
              <a:rPr lang="nl-NL" dirty="0" smtClean="0"/>
              <a:t> </a:t>
            </a:r>
            <a:r>
              <a:rPr lang="nl-NL" dirty="0" err="1" smtClean="0"/>
              <a:t>compensate</a:t>
            </a:r>
            <a:r>
              <a:rPr lang="nl-NL" dirty="0" smtClean="0"/>
              <a:t> the </a:t>
            </a:r>
            <a:r>
              <a:rPr lang="nl-NL" dirty="0" err="1" smtClean="0"/>
              <a:t>emission</a:t>
            </a:r>
            <a:r>
              <a:rPr lang="nl-NL" dirty="0" smtClean="0"/>
              <a:t>, </a:t>
            </a:r>
            <a:r>
              <a:rPr lang="nl-NL" dirty="0" err="1" smtClean="0"/>
              <a:t>solar</a:t>
            </a:r>
            <a:r>
              <a:rPr lang="nl-NL" dirty="0" smtClean="0"/>
              <a:t> panels </a:t>
            </a:r>
            <a:r>
              <a:rPr lang="nl-NL" dirty="0" err="1" smtClean="0"/>
              <a:t>were</a:t>
            </a:r>
            <a:r>
              <a:rPr lang="nl-NL" dirty="0" smtClean="0"/>
              <a:t> </a:t>
            </a:r>
            <a:r>
              <a:rPr lang="nl-NL" dirty="0" err="1" smtClean="0"/>
              <a:t>installed</a:t>
            </a:r>
            <a:r>
              <a:rPr lang="nl-NL" dirty="0" smtClean="0"/>
              <a:t> on the roof of the </a:t>
            </a:r>
            <a:r>
              <a:rPr lang="nl-NL" dirty="0" err="1" smtClean="0"/>
              <a:t>Eyeworks</a:t>
            </a:r>
            <a:r>
              <a:rPr lang="nl-NL" dirty="0" smtClean="0"/>
              <a:t> offices</a:t>
            </a:r>
          </a:p>
          <a:p>
            <a:r>
              <a:rPr lang="nl-NL" dirty="0" smtClean="0"/>
              <a:t>VAF &amp; </a:t>
            </a:r>
            <a:r>
              <a:rPr lang="nl-NL" dirty="0" err="1" smtClean="0"/>
              <a:t>Futureproofed</a:t>
            </a:r>
            <a:r>
              <a:rPr lang="nl-NL" dirty="0" smtClean="0"/>
              <a:t> </a:t>
            </a:r>
            <a:r>
              <a:rPr lang="nl-NL" dirty="0" err="1" smtClean="0"/>
              <a:t>organised</a:t>
            </a:r>
            <a:r>
              <a:rPr lang="nl-NL" dirty="0" smtClean="0"/>
              <a:t> a case </a:t>
            </a:r>
            <a:r>
              <a:rPr lang="nl-NL" dirty="0" err="1" smtClean="0"/>
              <a:t>study</a:t>
            </a:r>
            <a:endParaRPr lang="nl-NL" dirty="0" smtClean="0"/>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2</a:t>
            </a:fld>
            <a:endParaRPr lang="nl-BE"/>
          </a:p>
        </p:txBody>
      </p:sp>
    </p:spTree>
    <p:extLst>
      <p:ext uri="{BB962C8B-B14F-4D97-AF65-F5344CB8AC3E}">
        <p14:creationId xmlns:p14="http://schemas.microsoft.com/office/powerpoint/2010/main" val="304393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543050" lvl="3" indent="-171450">
              <a:buFont typeface="Arial" pitchFamily="34" charset="0"/>
              <a:buChar char="•"/>
            </a:pPr>
            <a:r>
              <a:rPr lang="nl-NL" sz="1200" dirty="0" smtClean="0">
                <a:latin typeface="Century Gothic" pitchFamily="34" charset="0"/>
              </a:rPr>
              <a:t>Aantal </a:t>
            </a:r>
            <a:r>
              <a:rPr lang="nl-NL" sz="1200" b="1" dirty="0" smtClean="0">
                <a:latin typeface="Century Gothic" pitchFamily="34" charset="0"/>
              </a:rPr>
              <a:t>liter</a:t>
            </a:r>
            <a:r>
              <a:rPr lang="nl-NL" sz="1200" dirty="0" smtClean="0">
                <a:latin typeface="Century Gothic" pitchFamily="34" charset="0"/>
              </a:rPr>
              <a:t> brandstof voor transport met bedrijfswagens en spelvoertuigen</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dirty="0" smtClean="0">
                <a:latin typeface="Century Gothic" pitchFamily="34" charset="0"/>
              </a:rPr>
              <a:t>aantal </a:t>
            </a:r>
            <a:r>
              <a:rPr lang="nl-NL" sz="1200" b="1" dirty="0" smtClean="0">
                <a:latin typeface="Century Gothic" pitchFamily="34" charset="0"/>
              </a:rPr>
              <a:t>km</a:t>
            </a:r>
            <a:r>
              <a:rPr lang="nl-NL" sz="1200" dirty="0" smtClean="0">
                <a:latin typeface="Century Gothic" pitchFamily="34" charset="0"/>
              </a:rPr>
              <a:t> die worden uitbetaald aan de cast en crew voor vervoer van goederen en personen in kader van woon-werkverkeer en dienstopdrachten</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Kosten</a:t>
            </a:r>
            <a:r>
              <a:rPr lang="nl-NL" sz="1200" dirty="0" smtClean="0">
                <a:latin typeface="Century Gothic" pitchFamily="34" charset="0"/>
              </a:rPr>
              <a:t> voor trein, taxi en koeriersdiensten </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dirty="0" smtClean="0">
                <a:latin typeface="Century Gothic" pitchFamily="34" charset="0"/>
              </a:rPr>
              <a:t>Afstanden in </a:t>
            </a:r>
            <a:r>
              <a:rPr lang="nl-NL" sz="1200" b="1" dirty="0" smtClean="0">
                <a:latin typeface="Century Gothic" pitchFamily="34" charset="0"/>
              </a:rPr>
              <a:t>km</a:t>
            </a:r>
            <a:r>
              <a:rPr lang="nl-NL" sz="1200" dirty="0" smtClean="0">
                <a:latin typeface="Century Gothic" pitchFamily="34" charset="0"/>
              </a:rPr>
              <a:t> afgelegd met het vliegtuig</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dirty="0" smtClean="0">
                <a:latin typeface="Century Gothic" pitchFamily="34" charset="0"/>
              </a:rPr>
              <a:t>Aantal </a:t>
            </a:r>
            <a:r>
              <a:rPr lang="nl-NL" sz="1200" b="1" dirty="0" smtClean="0">
                <a:latin typeface="Century Gothic" pitchFamily="34" charset="0"/>
              </a:rPr>
              <a:t>liter</a:t>
            </a:r>
            <a:r>
              <a:rPr lang="nl-NL" sz="1200" dirty="0" smtClean="0">
                <a:latin typeface="Century Gothic" pitchFamily="34" charset="0"/>
              </a:rPr>
              <a:t> (bio)diesel aangekocht voor de generator</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Aantal</a:t>
            </a:r>
            <a:r>
              <a:rPr lang="nl-NL" sz="1200" dirty="0" smtClean="0">
                <a:latin typeface="Century Gothic" pitchFamily="34" charset="0"/>
              </a:rPr>
              <a:t> overnachtingen en maaltijden (vegetarische en vlees/vis)</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Kosten</a:t>
            </a:r>
            <a:r>
              <a:rPr lang="nl-NL" sz="1200" dirty="0" smtClean="0">
                <a:latin typeface="Century Gothic" pitchFamily="34" charset="0"/>
              </a:rPr>
              <a:t> voor materiaal, decor, kostuums, …</a:t>
            </a: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Kosten</a:t>
            </a:r>
            <a:r>
              <a:rPr lang="nl-NL" sz="1200" dirty="0" smtClean="0">
                <a:latin typeface="Century Gothic" pitchFamily="34" charset="0"/>
              </a:rPr>
              <a:t> voor labo en special </a:t>
            </a:r>
            <a:r>
              <a:rPr lang="nl-NL" sz="1200" dirty="0" err="1" smtClean="0">
                <a:latin typeface="Century Gothic" pitchFamily="34" charset="0"/>
              </a:rPr>
              <a:t>effects</a:t>
            </a:r>
            <a:endParaRPr lang="nl-NL" sz="1200" dirty="0" smtClean="0">
              <a:latin typeface="Century Gothic" pitchFamily="34" charset="0"/>
            </a:endParaRP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Mandagen</a:t>
            </a:r>
            <a:r>
              <a:rPr lang="nl-NL" sz="1200" dirty="0" smtClean="0">
                <a:latin typeface="Century Gothic" pitchFamily="34" charset="0"/>
              </a:rPr>
              <a:t> voor montage en </a:t>
            </a:r>
            <a:r>
              <a:rPr lang="nl-NL" sz="1200" dirty="0" err="1" smtClean="0">
                <a:latin typeface="Century Gothic" pitchFamily="34" charset="0"/>
              </a:rPr>
              <a:t>bruitage</a:t>
            </a:r>
            <a:endParaRPr lang="nl-NL" sz="1200" dirty="0" smtClean="0">
              <a:latin typeface="Century Gothic" pitchFamily="34" charset="0"/>
            </a:endParaRPr>
          </a:p>
          <a:p>
            <a:pPr marL="1543050" lvl="3" indent="-171450">
              <a:buFont typeface="Arial" pitchFamily="34" charset="0"/>
              <a:buChar char="•"/>
            </a:pPr>
            <a:endParaRPr lang="nl-BE" sz="1200" dirty="0" smtClean="0">
              <a:latin typeface="Century Gothic" pitchFamily="34" charset="0"/>
            </a:endParaRPr>
          </a:p>
          <a:p>
            <a:pPr marL="1543050" lvl="3" indent="-171450">
              <a:buFont typeface="Arial" pitchFamily="34" charset="0"/>
              <a:buChar char="•"/>
            </a:pPr>
            <a:r>
              <a:rPr lang="nl-NL" sz="1200" b="1" dirty="0" smtClean="0">
                <a:latin typeface="Century Gothic" pitchFamily="34" charset="0"/>
              </a:rPr>
              <a:t>Mandagen</a:t>
            </a:r>
            <a:r>
              <a:rPr lang="nl-NL" sz="1200" dirty="0" smtClean="0">
                <a:latin typeface="Century Gothic" pitchFamily="34" charset="0"/>
              </a:rPr>
              <a:t> voor pre-productie</a:t>
            </a:r>
            <a:endParaRPr lang="nl-BE" sz="1200" dirty="0" smtClean="0">
              <a:latin typeface="Century Gothic" pitchFamily="34" charset="0"/>
            </a:endParaRPr>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4</a:t>
            </a:fld>
            <a:endParaRPr lang="nl-BE"/>
          </a:p>
        </p:txBody>
      </p:sp>
    </p:spTree>
    <p:extLst>
      <p:ext uri="{BB962C8B-B14F-4D97-AF65-F5344CB8AC3E}">
        <p14:creationId xmlns:p14="http://schemas.microsoft.com/office/powerpoint/2010/main" val="226919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Desk research on </a:t>
            </a:r>
            <a:r>
              <a:rPr lang="nl-NL" dirty="0" err="1" smtClean="0"/>
              <a:t>four</a:t>
            </a:r>
            <a:r>
              <a:rPr lang="nl-NL" dirty="0" smtClean="0"/>
              <a:t> films </a:t>
            </a:r>
            <a:r>
              <a:rPr lang="nl-NL" dirty="0" err="1" smtClean="0"/>
              <a:t>that</a:t>
            </a:r>
            <a:r>
              <a:rPr lang="nl-NL" dirty="0" smtClean="0"/>
              <a:t> </a:t>
            </a:r>
            <a:r>
              <a:rPr lang="nl-NL" dirty="0" err="1" smtClean="0"/>
              <a:t>were</a:t>
            </a:r>
            <a:r>
              <a:rPr lang="nl-NL" dirty="0" smtClean="0"/>
              <a:t> </a:t>
            </a:r>
            <a:r>
              <a:rPr lang="nl-NL" dirty="0" err="1" smtClean="0"/>
              <a:t>recently</a:t>
            </a:r>
            <a:r>
              <a:rPr lang="nl-NL" dirty="0" smtClean="0"/>
              <a:t> </a:t>
            </a:r>
            <a:r>
              <a:rPr lang="nl-NL" dirty="0" err="1" smtClean="0"/>
              <a:t>produced</a:t>
            </a:r>
            <a:r>
              <a:rPr lang="nl-NL" dirty="0" smtClean="0"/>
              <a:t> = carbon </a:t>
            </a:r>
            <a:r>
              <a:rPr lang="nl-NL" dirty="0" err="1" smtClean="0"/>
              <a:t>calculation</a:t>
            </a:r>
            <a:endParaRPr lang="nl-NL" dirty="0" smtClean="0"/>
          </a:p>
          <a:p>
            <a:r>
              <a:rPr lang="nl-NL" dirty="0" smtClean="0"/>
              <a:t>The </a:t>
            </a:r>
            <a:r>
              <a:rPr lang="nl-NL" dirty="0" err="1" smtClean="0"/>
              <a:t>Broken</a:t>
            </a:r>
            <a:r>
              <a:rPr lang="nl-NL" dirty="0" smtClean="0"/>
              <a:t> </a:t>
            </a:r>
            <a:r>
              <a:rPr lang="nl-NL" dirty="0" err="1" smtClean="0"/>
              <a:t>Circle</a:t>
            </a:r>
            <a:r>
              <a:rPr lang="nl-NL" dirty="0" smtClean="0"/>
              <a:t> Breakdown (Menuet – </a:t>
            </a:r>
            <a:r>
              <a:rPr lang="nl-NL" dirty="0" err="1" smtClean="0"/>
              <a:t>Belgium’s</a:t>
            </a:r>
            <a:r>
              <a:rPr lang="nl-NL" dirty="0" smtClean="0"/>
              <a:t> Oscar </a:t>
            </a:r>
            <a:r>
              <a:rPr lang="nl-NL" dirty="0" err="1" smtClean="0"/>
              <a:t>candidate</a:t>
            </a:r>
            <a:r>
              <a:rPr lang="nl-NL" dirty="0" smtClean="0"/>
              <a:t>)</a:t>
            </a:r>
          </a:p>
          <a:p>
            <a:r>
              <a:rPr lang="nl-NL" dirty="0" err="1" smtClean="0"/>
              <a:t>Allez</a:t>
            </a:r>
            <a:r>
              <a:rPr lang="nl-NL" dirty="0" smtClean="0"/>
              <a:t> Eddy (</a:t>
            </a:r>
            <a:r>
              <a:rPr lang="nl-NL" dirty="0" err="1" smtClean="0"/>
              <a:t>an</a:t>
            </a:r>
            <a:r>
              <a:rPr lang="nl-NL" dirty="0" smtClean="0"/>
              <a:t> </a:t>
            </a:r>
            <a:r>
              <a:rPr lang="nl-NL" dirty="0" err="1" smtClean="0"/>
              <a:t>international</a:t>
            </a:r>
            <a:r>
              <a:rPr lang="nl-NL" dirty="0" smtClean="0"/>
              <a:t> co-</a:t>
            </a:r>
            <a:r>
              <a:rPr lang="nl-NL" dirty="0" err="1" smtClean="0"/>
              <a:t>production</a:t>
            </a:r>
            <a:r>
              <a:rPr lang="nl-NL" dirty="0" smtClean="0"/>
              <a:t>)</a:t>
            </a:r>
          </a:p>
          <a:p>
            <a:r>
              <a:rPr lang="nl-NL" dirty="0" smtClean="0"/>
              <a:t>Brasserie </a:t>
            </a:r>
            <a:r>
              <a:rPr lang="nl-NL" dirty="0" err="1" smtClean="0"/>
              <a:t>Romantique</a:t>
            </a:r>
            <a:r>
              <a:rPr lang="nl-NL" dirty="0" smtClean="0"/>
              <a:t> (a film </a:t>
            </a:r>
            <a:r>
              <a:rPr lang="nl-NL" dirty="0" err="1" smtClean="0"/>
              <a:t>mainly</a:t>
            </a:r>
            <a:r>
              <a:rPr lang="nl-NL" dirty="0" smtClean="0"/>
              <a:t> shot in studio)</a:t>
            </a:r>
          </a:p>
          <a:p>
            <a:r>
              <a:rPr lang="nl-NL" dirty="0" smtClean="0"/>
              <a:t>Tot Altijd / Time of </a:t>
            </a:r>
            <a:r>
              <a:rPr lang="nl-NL" dirty="0" err="1" smtClean="0"/>
              <a:t>my</a:t>
            </a:r>
            <a:r>
              <a:rPr lang="nl-NL" dirty="0" smtClean="0"/>
              <a:t> Life (attention </a:t>
            </a:r>
            <a:r>
              <a:rPr lang="nl-NL" dirty="0" err="1" smtClean="0"/>
              <a:t>for</a:t>
            </a:r>
            <a:r>
              <a:rPr lang="nl-NL" dirty="0" smtClean="0"/>
              <a:t> </a:t>
            </a:r>
            <a:r>
              <a:rPr lang="nl-NL" dirty="0" err="1" smtClean="0"/>
              <a:t>sustainable</a:t>
            </a:r>
            <a:r>
              <a:rPr lang="nl-NL" dirty="0" smtClean="0"/>
              <a:t> </a:t>
            </a:r>
            <a:r>
              <a:rPr lang="nl-NL" dirty="0" err="1" smtClean="0"/>
              <a:t>production</a:t>
            </a:r>
            <a:r>
              <a:rPr lang="nl-NL" dirty="0" smtClean="0"/>
              <a:t> </a:t>
            </a:r>
            <a:r>
              <a:rPr lang="nl-NL" dirty="0" err="1" smtClean="0"/>
              <a:t>during</a:t>
            </a:r>
            <a:r>
              <a:rPr lang="nl-NL" dirty="0" smtClean="0"/>
              <a:t> </a:t>
            </a:r>
            <a:r>
              <a:rPr lang="nl-NL" dirty="0" err="1" smtClean="0"/>
              <a:t>production</a:t>
            </a:r>
            <a:r>
              <a:rPr lang="nl-NL" dirty="0" smtClean="0"/>
              <a:t>)</a:t>
            </a:r>
          </a:p>
          <a:p>
            <a:pPr marL="0" indent="0">
              <a:buNone/>
            </a:pPr>
            <a:r>
              <a:rPr lang="nl-NL" dirty="0" smtClean="0"/>
              <a:t>(budget of the films </a:t>
            </a:r>
            <a:r>
              <a:rPr lang="nl-NL" dirty="0" err="1" smtClean="0"/>
              <a:t>between</a:t>
            </a:r>
            <a:r>
              <a:rPr lang="nl-NL" dirty="0" smtClean="0"/>
              <a:t> € 1 </a:t>
            </a:r>
            <a:r>
              <a:rPr lang="nl-NL" dirty="0" err="1" smtClean="0"/>
              <a:t>mio</a:t>
            </a:r>
            <a:r>
              <a:rPr lang="nl-NL" dirty="0" smtClean="0"/>
              <a:t> </a:t>
            </a:r>
            <a:r>
              <a:rPr lang="nl-NL" dirty="0" err="1" smtClean="0"/>
              <a:t>and</a:t>
            </a:r>
            <a:r>
              <a:rPr lang="nl-NL" dirty="0" smtClean="0"/>
              <a:t> € 3,5 </a:t>
            </a:r>
            <a:r>
              <a:rPr lang="nl-NL" dirty="0" err="1" smtClean="0"/>
              <a:t>mio</a:t>
            </a:r>
            <a:r>
              <a:rPr lang="nl-NL" dirty="0" smtClean="0"/>
              <a:t>)</a:t>
            </a:r>
          </a:p>
          <a:p>
            <a:pPr marL="0" indent="0">
              <a:buNone/>
            </a:pPr>
            <a:endParaRPr lang="nl-NL" dirty="0" smtClean="0"/>
          </a:p>
          <a:p>
            <a:pPr marL="0" indent="0">
              <a:buNone/>
            </a:pPr>
            <a:r>
              <a:rPr lang="nl-NL" dirty="0" smtClean="0"/>
              <a:t>Set- </a:t>
            </a:r>
            <a:r>
              <a:rPr lang="nl-NL" dirty="0" err="1" smtClean="0"/>
              <a:t>and</a:t>
            </a:r>
            <a:r>
              <a:rPr lang="nl-NL" dirty="0" smtClean="0"/>
              <a:t> desk research on </a:t>
            </a:r>
            <a:r>
              <a:rPr lang="nl-NL" dirty="0" err="1" smtClean="0"/>
              <a:t>two</a:t>
            </a:r>
            <a:r>
              <a:rPr lang="nl-NL" dirty="0" smtClean="0"/>
              <a:t> films in (pre-)</a:t>
            </a:r>
            <a:r>
              <a:rPr lang="nl-NL" dirty="0" err="1" smtClean="0"/>
              <a:t>production</a:t>
            </a:r>
            <a:r>
              <a:rPr lang="nl-NL" dirty="0" smtClean="0"/>
              <a:t> = </a:t>
            </a:r>
            <a:r>
              <a:rPr lang="nl-NL" dirty="0" err="1" smtClean="0"/>
              <a:t>consultations</a:t>
            </a:r>
            <a:r>
              <a:rPr lang="nl-NL" dirty="0" smtClean="0"/>
              <a:t> on </a:t>
            </a:r>
            <a:r>
              <a:rPr lang="nl-NL" dirty="0" err="1" smtClean="0"/>
              <a:t>working</a:t>
            </a:r>
            <a:r>
              <a:rPr lang="nl-NL" dirty="0" smtClean="0"/>
              <a:t> </a:t>
            </a:r>
            <a:r>
              <a:rPr lang="nl-NL" dirty="0" err="1" smtClean="0"/>
              <a:t>methods</a:t>
            </a:r>
            <a:r>
              <a:rPr lang="nl-NL" dirty="0" smtClean="0"/>
              <a:t> </a:t>
            </a:r>
            <a:r>
              <a:rPr lang="nl-NL" dirty="0" err="1" smtClean="0"/>
              <a:t>with</a:t>
            </a:r>
            <a:r>
              <a:rPr lang="nl-NL" dirty="0" smtClean="0"/>
              <a:t> the crew + </a:t>
            </a:r>
            <a:r>
              <a:rPr lang="nl-NL" dirty="0" err="1" smtClean="0"/>
              <a:t>starting</a:t>
            </a:r>
            <a:r>
              <a:rPr lang="nl-NL" dirty="0" smtClean="0"/>
              <a:t> up the coaching </a:t>
            </a:r>
            <a:r>
              <a:rPr lang="nl-NL" dirty="0" err="1" smtClean="0"/>
              <a:t>mechanism</a:t>
            </a:r>
            <a:endParaRPr lang="nl-NL" dirty="0" smtClean="0"/>
          </a:p>
          <a:p>
            <a:r>
              <a:rPr lang="nl-NL" dirty="0" smtClean="0"/>
              <a:t>Welp (horror movie)</a:t>
            </a:r>
          </a:p>
          <a:p>
            <a:r>
              <a:rPr lang="nl-NL" dirty="0" err="1" smtClean="0"/>
              <a:t>Labyrinth</a:t>
            </a:r>
            <a:r>
              <a:rPr lang="nl-NL" dirty="0" smtClean="0"/>
              <a:t> (</a:t>
            </a:r>
            <a:r>
              <a:rPr lang="nl-NL" dirty="0" err="1" smtClean="0"/>
              <a:t>Savage</a:t>
            </a:r>
            <a:r>
              <a:rPr lang="nl-NL" dirty="0" smtClean="0"/>
              <a:t> Films)</a:t>
            </a:r>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6</a:t>
            </a:fld>
            <a:endParaRPr lang="nl-BE"/>
          </a:p>
        </p:txBody>
      </p:sp>
    </p:spTree>
    <p:extLst>
      <p:ext uri="{BB962C8B-B14F-4D97-AF65-F5344CB8AC3E}">
        <p14:creationId xmlns:p14="http://schemas.microsoft.com/office/powerpoint/2010/main" val="305307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1" dirty="0" smtClean="0"/>
              <a:t>First, we need to limit energy demand through energy saving. Second, renewable sources should be used to meet the remaining energy demand. Only then should fossil fuels be used, as efficiently and cleanly as possible</a:t>
            </a:r>
          </a:p>
          <a:p>
            <a:endParaRPr lang="en-US" i="1" dirty="0" smtClean="0"/>
          </a:p>
          <a:p>
            <a:r>
              <a:rPr lang="nl-BE" sz="1200" dirty="0" smtClean="0">
                <a:latin typeface="Century Gothic" pitchFamily="34" charset="0"/>
              </a:rPr>
              <a:t>No extra </a:t>
            </a:r>
            <a:r>
              <a:rPr lang="nl-BE" sz="1200" dirty="0" err="1" smtClean="0">
                <a:latin typeface="Century Gothic" pitchFamily="34" charset="0"/>
              </a:rPr>
              <a:t>cost</a:t>
            </a:r>
            <a:r>
              <a:rPr lang="nl-BE" sz="1200" dirty="0" smtClean="0">
                <a:latin typeface="Century Gothic" pitchFamily="34" charset="0"/>
              </a:rPr>
              <a:t> / </a:t>
            </a:r>
            <a:r>
              <a:rPr lang="nl-BE" sz="1200" dirty="0" err="1" smtClean="0">
                <a:latin typeface="Century Gothic" pitchFamily="34" charset="0"/>
              </a:rPr>
              <a:t>limited</a:t>
            </a:r>
            <a:r>
              <a:rPr lang="nl-BE" sz="1200" dirty="0" smtClean="0">
                <a:latin typeface="Century Gothic" pitchFamily="34" charset="0"/>
              </a:rPr>
              <a:t> budget</a:t>
            </a:r>
          </a:p>
          <a:p>
            <a:r>
              <a:rPr lang="nl-BE" sz="1200" dirty="0" smtClean="0">
                <a:latin typeface="Century Gothic" pitchFamily="34" charset="0"/>
              </a:rPr>
              <a:t>No </a:t>
            </a:r>
            <a:r>
              <a:rPr lang="nl-BE" sz="1200" dirty="0" err="1" smtClean="0">
                <a:latin typeface="Century Gothic" pitchFamily="34" charset="0"/>
              </a:rPr>
              <a:t>investments</a:t>
            </a:r>
            <a:endParaRPr lang="nl-BE" sz="1200" dirty="0" smtClean="0">
              <a:latin typeface="Century Gothic" pitchFamily="34" charset="0"/>
            </a:endParaRPr>
          </a:p>
          <a:p>
            <a:r>
              <a:rPr lang="nl-BE" sz="1200" dirty="0" smtClean="0">
                <a:latin typeface="Century Gothic" pitchFamily="34" charset="0"/>
              </a:rPr>
              <a:t>Limited time</a:t>
            </a:r>
          </a:p>
          <a:p>
            <a:r>
              <a:rPr lang="nl-BE" sz="1200" dirty="0" smtClean="0">
                <a:latin typeface="Century Gothic" pitchFamily="34" charset="0"/>
              </a:rPr>
              <a:t>Easy </a:t>
            </a:r>
            <a:r>
              <a:rPr lang="nl-BE" sz="1200" dirty="0" err="1" smtClean="0">
                <a:latin typeface="Century Gothic" pitchFamily="34" charset="0"/>
              </a:rPr>
              <a:t>to</a:t>
            </a:r>
            <a:r>
              <a:rPr lang="nl-BE" sz="1200" dirty="0" smtClean="0">
                <a:latin typeface="Century Gothic" pitchFamily="34" charset="0"/>
              </a:rPr>
              <a:t> </a:t>
            </a:r>
            <a:r>
              <a:rPr lang="nl-BE" sz="1200" dirty="0" err="1" smtClean="0">
                <a:latin typeface="Century Gothic" pitchFamily="34" charset="0"/>
              </a:rPr>
              <a:t>implement</a:t>
            </a:r>
            <a:endParaRPr lang="nl-BE" sz="1200" dirty="0" smtClean="0">
              <a:latin typeface="Century Gothic" pitchFamily="34" charset="0"/>
            </a:endParaRPr>
          </a:p>
          <a:p>
            <a:r>
              <a:rPr lang="nl-BE" sz="1200" dirty="0" smtClean="0">
                <a:latin typeface="Century Gothic" pitchFamily="34" charset="0"/>
              </a:rPr>
              <a:t>Practical tips</a:t>
            </a:r>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7</a:t>
            </a:fld>
            <a:endParaRPr lang="nl-BE"/>
          </a:p>
        </p:txBody>
      </p:sp>
    </p:spTree>
    <p:extLst>
      <p:ext uri="{BB962C8B-B14F-4D97-AF65-F5344CB8AC3E}">
        <p14:creationId xmlns:p14="http://schemas.microsoft.com/office/powerpoint/2010/main" val="136531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Desk research on </a:t>
            </a:r>
            <a:r>
              <a:rPr lang="nl-NL" dirty="0" err="1" smtClean="0"/>
              <a:t>four</a:t>
            </a:r>
            <a:r>
              <a:rPr lang="nl-NL" dirty="0" smtClean="0"/>
              <a:t> films </a:t>
            </a:r>
            <a:r>
              <a:rPr lang="nl-NL" dirty="0" err="1" smtClean="0"/>
              <a:t>that</a:t>
            </a:r>
            <a:r>
              <a:rPr lang="nl-NL" dirty="0" smtClean="0"/>
              <a:t> </a:t>
            </a:r>
            <a:r>
              <a:rPr lang="nl-NL" dirty="0" err="1" smtClean="0"/>
              <a:t>were</a:t>
            </a:r>
            <a:r>
              <a:rPr lang="nl-NL" dirty="0" smtClean="0"/>
              <a:t> </a:t>
            </a:r>
            <a:r>
              <a:rPr lang="nl-NL" dirty="0" err="1" smtClean="0"/>
              <a:t>recently</a:t>
            </a:r>
            <a:r>
              <a:rPr lang="nl-NL" dirty="0" smtClean="0"/>
              <a:t> </a:t>
            </a:r>
            <a:r>
              <a:rPr lang="nl-NL" dirty="0" err="1" smtClean="0"/>
              <a:t>produced</a:t>
            </a:r>
            <a:r>
              <a:rPr lang="nl-NL" dirty="0" smtClean="0"/>
              <a:t> = carbon </a:t>
            </a:r>
            <a:r>
              <a:rPr lang="nl-NL" dirty="0" err="1" smtClean="0"/>
              <a:t>calculation</a:t>
            </a:r>
            <a:endParaRPr lang="nl-NL" dirty="0" smtClean="0"/>
          </a:p>
          <a:p>
            <a:r>
              <a:rPr lang="nl-NL" dirty="0" smtClean="0"/>
              <a:t>The </a:t>
            </a:r>
            <a:r>
              <a:rPr lang="nl-NL" dirty="0" err="1" smtClean="0"/>
              <a:t>Broken</a:t>
            </a:r>
            <a:r>
              <a:rPr lang="nl-NL" dirty="0" smtClean="0"/>
              <a:t> </a:t>
            </a:r>
            <a:r>
              <a:rPr lang="nl-NL" dirty="0" err="1" smtClean="0"/>
              <a:t>Circle</a:t>
            </a:r>
            <a:r>
              <a:rPr lang="nl-NL" dirty="0" smtClean="0"/>
              <a:t> Breakdown (Menuet – </a:t>
            </a:r>
            <a:r>
              <a:rPr lang="nl-NL" dirty="0" err="1" smtClean="0"/>
              <a:t>Belgium’s</a:t>
            </a:r>
            <a:r>
              <a:rPr lang="nl-NL" dirty="0" smtClean="0"/>
              <a:t> Oscar </a:t>
            </a:r>
            <a:r>
              <a:rPr lang="nl-NL" dirty="0" err="1" smtClean="0"/>
              <a:t>candidate</a:t>
            </a:r>
            <a:r>
              <a:rPr lang="nl-NL" dirty="0" smtClean="0"/>
              <a:t>)</a:t>
            </a:r>
          </a:p>
          <a:p>
            <a:r>
              <a:rPr lang="nl-NL" dirty="0" err="1" smtClean="0"/>
              <a:t>Allez</a:t>
            </a:r>
            <a:r>
              <a:rPr lang="nl-NL" dirty="0" smtClean="0"/>
              <a:t> Eddy (</a:t>
            </a:r>
            <a:r>
              <a:rPr lang="nl-NL" dirty="0" err="1" smtClean="0"/>
              <a:t>an</a:t>
            </a:r>
            <a:r>
              <a:rPr lang="nl-NL" dirty="0" smtClean="0"/>
              <a:t> </a:t>
            </a:r>
            <a:r>
              <a:rPr lang="nl-NL" dirty="0" err="1" smtClean="0"/>
              <a:t>international</a:t>
            </a:r>
            <a:r>
              <a:rPr lang="nl-NL" dirty="0" smtClean="0"/>
              <a:t> co-</a:t>
            </a:r>
            <a:r>
              <a:rPr lang="nl-NL" dirty="0" err="1" smtClean="0"/>
              <a:t>production</a:t>
            </a:r>
            <a:r>
              <a:rPr lang="nl-NL" dirty="0" smtClean="0"/>
              <a:t>)</a:t>
            </a:r>
          </a:p>
          <a:p>
            <a:r>
              <a:rPr lang="nl-NL" dirty="0" smtClean="0"/>
              <a:t>Brasserie </a:t>
            </a:r>
            <a:r>
              <a:rPr lang="nl-NL" dirty="0" err="1" smtClean="0"/>
              <a:t>Romantique</a:t>
            </a:r>
            <a:r>
              <a:rPr lang="nl-NL" dirty="0" smtClean="0"/>
              <a:t> (a film </a:t>
            </a:r>
            <a:r>
              <a:rPr lang="nl-NL" dirty="0" err="1" smtClean="0"/>
              <a:t>mainly</a:t>
            </a:r>
            <a:r>
              <a:rPr lang="nl-NL" dirty="0" smtClean="0"/>
              <a:t> shot in studio)</a:t>
            </a:r>
          </a:p>
          <a:p>
            <a:r>
              <a:rPr lang="nl-NL" dirty="0" smtClean="0"/>
              <a:t>Tot Altijd / Time of </a:t>
            </a:r>
            <a:r>
              <a:rPr lang="nl-NL" dirty="0" err="1" smtClean="0"/>
              <a:t>my</a:t>
            </a:r>
            <a:r>
              <a:rPr lang="nl-NL" dirty="0" smtClean="0"/>
              <a:t> Life (attention </a:t>
            </a:r>
            <a:r>
              <a:rPr lang="nl-NL" dirty="0" err="1" smtClean="0"/>
              <a:t>for</a:t>
            </a:r>
            <a:r>
              <a:rPr lang="nl-NL" dirty="0" smtClean="0"/>
              <a:t> </a:t>
            </a:r>
            <a:r>
              <a:rPr lang="nl-NL" dirty="0" err="1" smtClean="0"/>
              <a:t>sustainable</a:t>
            </a:r>
            <a:r>
              <a:rPr lang="nl-NL" dirty="0" smtClean="0"/>
              <a:t> </a:t>
            </a:r>
            <a:r>
              <a:rPr lang="nl-NL" dirty="0" err="1" smtClean="0"/>
              <a:t>production</a:t>
            </a:r>
            <a:r>
              <a:rPr lang="nl-NL" dirty="0" smtClean="0"/>
              <a:t> </a:t>
            </a:r>
            <a:r>
              <a:rPr lang="nl-NL" dirty="0" err="1" smtClean="0"/>
              <a:t>during</a:t>
            </a:r>
            <a:r>
              <a:rPr lang="nl-NL" dirty="0" smtClean="0"/>
              <a:t> </a:t>
            </a:r>
            <a:r>
              <a:rPr lang="nl-NL" dirty="0" err="1" smtClean="0"/>
              <a:t>production</a:t>
            </a:r>
            <a:r>
              <a:rPr lang="nl-NL" dirty="0" smtClean="0"/>
              <a:t>)</a:t>
            </a:r>
          </a:p>
          <a:p>
            <a:pPr marL="0" indent="0">
              <a:buNone/>
            </a:pPr>
            <a:r>
              <a:rPr lang="nl-NL" dirty="0" smtClean="0"/>
              <a:t>(budget of the films </a:t>
            </a:r>
            <a:r>
              <a:rPr lang="nl-NL" dirty="0" err="1" smtClean="0"/>
              <a:t>between</a:t>
            </a:r>
            <a:r>
              <a:rPr lang="nl-NL" dirty="0" smtClean="0"/>
              <a:t> € 1 </a:t>
            </a:r>
            <a:r>
              <a:rPr lang="nl-NL" dirty="0" err="1" smtClean="0"/>
              <a:t>mio</a:t>
            </a:r>
            <a:r>
              <a:rPr lang="nl-NL" dirty="0" smtClean="0"/>
              <a:t> </a:t>
            </a:r>
            <a:r>
              <a:rPr lang="nl-NL" dirty="0" err="1" smtClean="0"/>
              <a:t>and</a:t>
            </a:r>
            <a:r>
              <a:rPr lang="nl-NL" dirty="0" smtClean="0"/>
              <a:t> € 3,5 </a:t>
            </a:r>
            <a:r>
              <a:rPr lang="nl-NL" dirty="0" err="1" smtClean="0"/>
              <a:t>mio</a:t>
            </a:r>
            <a:r>
              <a:rPr lang="nl-NL" dirty="0" smtClean="0"/>
              <a:t>)</a:t>
            </a:r>
          </a:p>
          <a:p>
            <a:pPr marL="0" indent="0">
              <a:buNone/>
            </a:pPr>
            <a:endParaRPr lang="nl-NL" dirty="0" smtClean="0"/>
          </a:p>
          <a:p>
            <a:pPr marL="0" indent="0">
              <a:buNone/>
            </a:pPr>
            <a:r>
              <a:rPr lang="nl-NL" dirty="0" smtClean="0"/>
              <a:t>Set- </a:t>
            </a:r>
            <a:r>
              <a:rPr lang="nl-NL" dirty="0" err="1" smtClean="0"/>
              <a:t>and</a:t>
            </a:r>
            <a:r>
              <a:rPr lang="nl-NL" dirty="0" smtClean="0"/>
              <a:t> desk research on </a:t>
            </a:r>
            <a:r>
              <a:rPr lang="nl-NL" dirty="0" err="1" smtClean="0"/>
              <a:t>two</a:t>
            </a:r>
            <a:r>
              <a:rPr lang="nl-NL" dirty="0" smtClean="0"/>
              <a:t> films in (pre-)</a:t>
            </a:r>
            <a:r>
              <a:rPr lang="nl-NL" dirty="0" err="1" smtClean="0"/>
              <a:t>production</a:t>
            </a:r>
            <a:r>
              <a:rPr lang="nl-NL" dirty="0" smtClean="0"/>
              <a:t> = </a:t>
            </a:r>
            <a:r>
              <a:rPr lang="nl-NL" dirty="0" err="1" smtClean="0"/>
              <a:t>consultations</a:t>
            </a:r>
            <a:r>
              <a:rPr lang="nl-NL" dirty="0" smtClean="0"/>
              <a:t> on </a:t>
            </a:r>
            <a:r>
              <a:rPr lang="nl-NL" dirty="0" err="1" smtClean="0"/>
              <a:t>working</a:t>
            </a:r>
            <a:r>
              <a:rPr lang="nl-NL" dirty="0" smtClean="0"/>
              <a:t> </a:t>
            </a:r>
            <a:r>
              <a:rPr lang="nl-NL" dirty="0" err="1" smtClean="0"/>
              <a:t>methods</a:t>
            </a:r>
            <a:r>
              <a:rPr lang="nl-NL" dirty="0" smtClean="0"/>
              <a:t> </a:t>
            </a:r>
            <a:r>
              <a:rPr lang="nl-NL" dirty="0" err="1" smtClean="0"/>
              <a:t>with</a:t>
            </a:r>
            <a:r>
              <a:rPr lang="nl-NL" dirty="0" smtClean="0"/>
              <a:t> the crew + </a:t>
            </a:r>
            <a:r>
              <a:rPr lang="nl-NL" dirty="0" err="1" smtClean="0"/>
              <a:t>starting</a:t>
            </a:r>
            <a:r>
              <a:rPr lang="nl-NL" dirty="0" smtClean="0"/>
              <a:t> up the coaching </a:t>
            </a:r>
            <a:r>
              <a:rPr lang="nl-NL" dirty="0" err="1" smtClean="0"/>
              <a:t>mechanism</a:t>
            </a:r>
            <a:endParaRPr lang="nl-NL" dirty="0" smtClean="0"/>
          </a:p>
          <a:p>
            <a:r>
              <a:rPr lang="nl-NL" dirty="0" smtClean="0"/>
              <a:t>Welp (horror movie)</a:t>
            </a:r>
          </a:p>
          <a:p>
            <a:r>
              <a:rPr lang="nl-NL" dirty="0" err="1" smtClean="0"/>
              <a:t>Labyrinth</a:t>
            </a:r>
            <a:r>
              <a:rPr lang="nl-NL" dirty="0" smtClean="0"/>
              <a:t> (</a:t>
            </a:r>
            <a:r>
              <a:rPr lang="nl-NL" dirty="0" err="1" smtClean="0"/>
              <a:t>Savage</a:t>
            </a:r>
            <a:r>
              <a:rPr lang="nl-NL" dirty="0" smtClean="0"/>
              <a:t> Films)</a:t>
            </a:r>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8</a:t>
            </a:fld>
            <a:endParaRPr lang="nl-BE"/>
          </a:p>
        </p:txBody>
      </p:sp>
    </p:spTree>
    <p:extLst>
      <p:ext uri="{BB962C8B-B14F-4D97-AF65-F5344CB8AC3E}">
        <p14:creationId xmlns:p14="http://schemas.microsoft.com/office/powerpoint/2010/main" val="305307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Desk research on </a:t>
            </a:r>
            <a:r>
              <a:rPr lang="nl-NL" dirty="0" err="1" smtClean="0"/>
              <a:t>four</a:t>
            </a:r>
            <a:r>
              <a:rPr lang="nl-NL" dirty="0" smtClean="0"/>
              <a:t> films </a:t>
            </a:r>
            <a:r>
              <a:rPr lang="nl-NL" dirty="0" err="1" smtClean="0"/>
              <a:t>that</a:t>
            </a:r>
            <a:r>
              <a:rPr lang="nl-NL" dirty="0" smtClean="0"/>
              <a:t> </a:t>
            </a:r>
            <a:r>
              <a:rPr lang="nl-NL" dirty="0" err="1" smtClean="0"/>
              <a:t>were</a:t>
            </a:r>
            <a:r>
              <a:rPr lang="nl-NL" dirty="0" smtClean="0"/>
              <a:t> </a:t>
            </a:r>
            <a:r>
              <a:rPr lang="nl-NL" dirty="0" err="1" smtClean="0"/>
              <a:t>recently</a:t>
            </a:r>
            <a:r>
              <a:rPr lang="nl-NL" dirty="0" smtClean="0"/>
              <a:t> </a:t>
            </a:r>
            <a:r>
              <a:rPr lang="nl-NL" dirty="0" err="1" smtClean="0"/>
              <a:t>produced</a:t>
            </a:r>
            <a:r>
              <a:rPr lang="nl-NL" dirty="0" smtClean="0"/>
              <a:t> = carbon </a:t>
            </a:r>
            <a:r>
              <a:rPr lang="nl-NL" dirty="0" err="1" smtClean="0"/>
              <a:t>calculation</a:t>
            </a:r>
            <a:endParaRPr lang="nl-NL" dirty="0" smtClean="0"/>
          </a:p>
          <a:p>
            <a:r>
              <a:rPr lang="nl-NL" dirty="0" smtClean="0"/>
              <a:t>The </a:t>
            </a:r>
            <a:r>
              <a:rPr lang="nl-NL" dirty="0" err="1" smtClean="0"/>
              <a:t>Broken</a:t>
            </a:r>
            <a:r>
              <a:rPr lang="nl-NL" dirty="0" smtClean="0"/>
              <a:t> </a:t>
            </a:r>
            <a:r>
              <a:rPr lang="nl-NL" dirty="0" err="1" smtClean="0"/>
              <a:t>Circle</a:t>
            </a:r>
            <a:r>
              <a:rPr lang="nl-NL" dirty="0" smtClean="0"/>
              <a:t> Breakdown (Menuet – </a:t>
            </a:r>
            <a:r>
              <a:rPr lang="nl-NL" dirty="0" err="1" smtClean="0"/>
              <a:t>Belgium’s</a:t>
            </a:r>
            <a:r>
              <a:rPr lang="nl-NL" dirty="0" smtClean="0"/>
              <a:t> Oscar </a:t>
            </a:r>
            <a:r>
              <a:rPr lang="nl-NL" dirty="0" err="1" smtClean="0"/>
              <a:t>candidate</a:t>
            </a:r>
            <a:r>
              <a:rPr lang="nl-NL" dirty="0" smtClean="0"/>
              <a:t>)</a:t>
            </a:r>
          </a:p>
          <a:p>
            <a:r>
              <a:rPr lang="nl-NL" dirty="0" err="1" smtClean="0"/>
              <a:t>Allez</a:t>
            </a:r>
            <a:r>
              <a:rPr lang="nl-NL" dirty="0" smtClean="0"/>
              <a:t> Eddy (</a:t>
            </a:r>
            <a:r>
              <a:rPr lang="nl-NL" dirty="0" err="1" smtClean="0"/>
              <a:t>an</a:t>
            </a:r>
            <a:r>
              <a:rPr lang="nl-NL" dirty="0" smtClean="0"/>
              <a:t> </a:t>
            </a:r>
            <a:r>
              <a:rPr lang="nl-NL" dirty="0" err="1" smtClean="0"/>
              <a:t>international</a:t>
            </a:r>
            <a:r>
              <a:rPr lang="nl-NL" dirty="0" smtClean="0"/>
              <a:t> co-</a:t>
            </a:r>
            <a:r>
              <a:rPr lang="nl-NL" dirty="0" err="1" smtClean="0"/>
              <a:t>production</a:t>
            </a:r>
            <a:r>
              <a:rPr lang="nl-NL" dirty="0" smtClean="0"/>
              <a:t>)</a:t>
            </a:r>
          </a:p>
          <a:p>
            <a:r>
              <a:rPr lang="nl-NL" dirty="0" smtClean="0"/>
              <a:t>Brasserie </a:t>
            </a:r>
            <a:r>
              <a:rPr lang="nl-NL" dirty="0" err="1" smtClean="0"/>
              <a:t>Romantique</a:t>
            </a:r>
            <a:r>
              <a:rPr lang="nl-NL" dirty="0" smtClean="0"/>
              <a:t> (a film </a:t>
            </a:r>
            <a:r>
              <a:rPr lang="nl-NL" dirty="0" err="1" smtClean="0"/>
              <a:t>mainly</a:t>
            </a:r>
            <a:r>
              <a:rPr lang="nl-NL" dirty="0" smtClean="0"/>
              <a:t> shot in studio)</a:t>
            </a:r>
          </a:p>
          <a:p>
            <a:r>
              <a:rPr lang="nl-NL" dirty="0" smtClean="0"/>
              <a:t>Tot Altijd / Time of </a:t>
            </a:r>
            <a:r>
              <a:rPr lang="nl-NL" dirty="0" err="1" smtClean="0"/>
              <a:t>my</a:t>
            </a:r>
            <a:r>
              <a:rPr lang="nl-NL" dirty="0" smtClean="0"/>
              <a:t> Life (attention </a:t>
            </a:r>
            <a:r>
              <a:rPr lang="nl-NL" dirty="0" err="1" smtClean="0"/>
              <a:t>for</a:t>
            </a:r>
            <a:r>
              <a:rPr lang="nl-NL" dirty="0" smtClean="0"/>
              <a:t> </a:t>
            </a:r>
            <a:r>
              <a:rPr lang="nl-NL" dirty="0" err="1" smtClean="0"/>
              <a:t>sustainable</a:t>
            </a:r>
            <a:r>
              <a:rPr lang="nl-NL" dirty="0" smtClean="0"/>
              <a:t> </a:t>
            </a:r>
            <a:r>
              <a:rPr lang="nl-NL" dirty="0" err="1" smtClean="0"/>
              <a:t>production</a:t>
            </a:r>
            <a:r>
              <a:rPr lang="nl-NL" dirty="0" smtClean="0"/>
              <a:t> </a:t>
            </a:r>
            <a:r>
              <a:rPr lang="nl-NL" dirty="0" err="1" smtClean="0"/>
              <a:t>during</a:t>
            </a:r>
            <a:r>
              <a:rPr lang="nl-NL" dirty="0" smtClean="0"/>
              <a:t> </a:t>
            </a:r>
            <a:r>
              <a:rPr lang="nl-NL" dirty="0" err="1" smtClean="0"/>
              <a:t>production</a:t>
            </a:r>
            <a:r>
              <a:rPr lang="nl-NL" dirty="0" smtClean="0"/>
              <a:t>)</a:t>
            </a:r>
          </a:p>
          <a:p>
            <a:pPr marL="0" indent="0">
              <a:buNone/>
            </a:pPr>
            <a:r>
              <a:rPr lang="nl-NL" dirty="0" smtClean="0"/>
              <a:t>(budget of the films </a:t>
            </a:r>
            <a:r>
              <a:rPr lang="nl-NL" dirty="0" err="1" smtClean="0"/>
              <a:t>between</a:t>
            </a:r>
            <a:r>
              <a:rPr lang="nl-NL" dirty="0" smtClean="0"/>
              <a:t> € 1 </a:t>
            </a:r>
            <a:r>
              <a:rPr lang="nl-NL" dirty="0" err="1" smtClean="0"/>
              <a:t>mio</a:t>
            </a:r>
            <a:r>
              <a:rPr lang="nl-NL" dirty="0" smtClean="0"/>
              <a:t> </a:t>
            </a:r>
            <a:r>
              <a:rPr lang="nl-NL" dirty="0" err="1" smtClean="0"/>
              <a:t>and</a:t>
            </a:r>
            <a:r>
              <a:rPr lang="nl-NL" dirty="0" smtClean="0"/>
              <a:t> € 3,5 </a:t>
            </a:r>
            <a:r>
              <a:rPr lang="nl-NL" dirty="0" err="1" smtClean="0"/>
              <a:t>mio</a:t>
            </a:r>
            <a:r>
              <a:rPr lang="nl-NL" dirty="0" smtClean="0"/>
              <a:t>)</a:t>
            </a:r>
          </a:p>
          <a:p>
            <a:pPr marL="0" indent="0">
              <a:buNone/>
            </a:pPr>
            <a:endParaRPr lang="nl-NL" dirty="0" smtClean="0"/>
          </a:p>
          <a:p>
            <a:pPr marL="0" indent="0">
              <a:buNone/>
            </a:pPr>
            <a:r>
              <a:rPr lang="nl-NL" dirty="0" smtClean="0"/>
              <a:t>Set- </a:t>
            </a:r>
            <a:r>
              <a:rPr lang="nl-NL" dirty="0" err="1" smtClean="0"/>
              <a:t>and</a:t>
            </a:r>
            <a:r>
              <a:rPr lang="nl-NL" dirty="0" smtClean="0"/>
              <a:t> desk research on </a:t>
            </a:r>
            <a:r>
              <a:rPr lang="nl-NL" dirty="0" err="1" smtClean="0"/>
              <a:t>two</a:t>
            </a:r>
            <a:r>
              <a:rPr lang="nl-NL" dirty="0" smtClean="0"/>
              <a:t> films in (pre-)</a:t>
            </a:r>
            <a:r>
              <a:rPr lang="nl-NL" dirty="0" err="1" smtClean="0"/>
              <a:t>production</a:t>
            </a:r>
            <a:r>
              <a:rPr lang="nl-NL" dirty="0" smtClean="0"/>
              <a:t> = </a:t>
            </a:r>
            <a:r>
              <a:rPr lang="nl-NL" dirty="0" err="1" smtClean="0"/>
              <a:t>consultations</a:t>
            </a:r>
            <a:r>
              <a:rPr lang="nl-NL" dirty="0" smtClean="0"/>
              <a:t> on </a:t>
            </a:r>
            <a:r>
              <a:rPr lang="nl-NL" dirty="0" err="1" smtClean="0"/>
              <a:t>working</a:t>
            </a:r>
            <a:r>
              <a:rPr lang="nl-NL" dirty="0" smtClean="0"/>
              <a:t> </a:t>
            </a:r>
            <a:r>
              <a:rPr lang="nl-NL" dirty="0" err="1" smtClean="0"/>
              <a:t>methods</a:t>
            </a:r>
            <a:r>
              <a:rPr lang="nl-NL" dirty="0" smtClean="0"/>
              <a:t> </a:t>
            </a:r>
            <a:r>
              <a:rPr lang="nl-NL" dirty="0" err="1" smtClean="0"/>
              <a:t>with</a:t>
            </a:r>
            <a:r>
              <a:rPr lang="nl-NL" dirty="0" smtClean="0"/>
              <a:t> the crew + </a:t>
            </a:r>
            <a:r>
              <a:rPr lang="nl-NL" dirty="0" err="1" smtClean="0"/>
              <a:t>starting</a:t>
            </a:r>
            <a:r>
              <a:rPr lang="nl-NL" dirty="0" smtClean="0"/>
              <a:t> up the coaching </a:t>
            </a:r>
            <a:r>
              <a:rPr lang="nl-NL" dirty="0" err="1" smtClean="0"/>
              <a:t>mechanism</a:t>
            </a:r>
            <a:endParaRPr lang="nl-NL" dirty="0" smtClean="0"/>
          </a:p>
          <a:p>
            <a:r>
              <a:rPr lang="nl-NL" dirty="0" smtClean="0"/>
              <a:t>Welp (horror movie)</a:t>
            </a:r>
          </a:p>
          <a:p>
            <a:r>
              <a:rPr lang="nl-NL" dirty="0" err="1" smtClean="0"/>
              <a:t>Labyrinth</a:t>
            </a:r>
            <a:r>
              <a:rPr lang="nl-NL" dirty="0" smtClean="0"/>
              <a:t> (</a:t>
            </a:r>
            <a:r>
              <a:rPr lang="nl-NL" dirty="0" err="1" smtClean="0"/>
              <a:t>Savage</a:t>
            </a:r>
            <a:r>
              <a:rPr lang="nl-NL" dirty="0" smtClean="0"/>
              <a:t> Films)</a:t>
            </a:r>
          </a:p>
          <a:p>
            <a:endParaRPr lang="nl-BE" dirty="0"/>
          </a:p>
        </p:txBody>
      </p:sp>
      <p:sp>
        <p:nvSpPr>
          <p:cNvPr id="4" name="Tijdelijke aanduiding voor dianummer 3"/>
          <p:cNvSpPr>
            <a:spLocks noGrp="1"/>
          </p:cNvSpPr>
          <p:nvPr>
            <p:ph type="sldNum" sz="quarter" idx="10"/>
          </p:nvPr>
        </p:nvSpPr>
        <p:spPr/>
        <p:txBody>
          <a:bodyPr/>
          <a:lstStyle/>
          <a:p>
            <a:fld id="{17287C39-D431-40CF-A345-5E48024CCEDB}" type="slidenum">
              <a:rPr lang="nl-BE" smtClean="0"/>
              <a:t>9</a:t>
            </a:fld>
            <a:endParaRPr lang="nl-BE"/>
          </a:p>
        </p:txBody>
      </p:sp>
    </p:spTree>
    <p:extLst>
      <p:ext uri="{BB962C8B-B14F-4D97-AF65-F5344CB8AC3E}">
        <p14:creationId xmlns:p14="http://schemas.microsoft.com/office/powerpoint/2010/main" val="305307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39726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320956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276482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361038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7504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426E8AC4-53DD-4645-A72E-01B81584934B}" type="datetimeFigureOut">
              <a:rPr lang="nl-BE" smtClean="0"/>
              <a:t>23/04/2014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313495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426E8AC4-53DD-4645-A72E-01B81584934B}" type="datetimeFigureOut">
              <a:rPr lang="nl-BE" smtClean="0"/>
              <a:t>23/04/2014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32566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426E8AC4-53DD-4645-A72E-01B81584934B}" type="datetimeFigureOut">
              <a:rPr lang="nl-BE" smtClean="0"/>
              <a:t>23/04/2014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186168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26E8AC4-53DD-4645-A72E-01B81584934B}" type="datetimeFigureOut">
              <a:rPr lang="nl-BE" smtClean="0"/>
              <a:t>23/04/2014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406719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26E8AC4-53DD-4645-A72E-01B81584934B}" type="datetimeFigureOut">
              <a:rPr lang="nl-BE" smtClean="0"/>
              <a:t>23/04/2014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78709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26E8AC4-53DD-4645-A72E-01B81584934B}" type="datetimeFigureOut">
              <a:rPr lang="nl-BE" smtClean="0"/>
              <a:t>23/04/2014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EB270EA-7EDB-469E-AA83-243BA9769573}" type="slidenum">
              <a:rPr lang="nl-BE" smtClean="0"/>
              <a:t>‹nr.›</a:t>
            </a:fld>
            <a:endParaRPr lang="nl-BE"/>
          </a:p>
        </p:txBody>
      </p:sp>
    </p:spTree>
    <p:extLst>
      <p:ext uri="{BB962C8B-B14F-4D97-AF65-F5344CB8AC3E}">
        <p14:creationId xmlns:p14="http://schemas.microsoft.com/office/powerpoint/2010/main" val="426236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6E8AC4-53DD-4645-A72E-01B81584934B}" type="datetimeFigureOut">
              <a:rPr lang="nl-BE" smtClean="0"/>
              <a:t>23/04/2014</a:t>
            </a:fld>
            <a:endParaRPr lang="nl-BE"/>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B270EA-7EDB-469E-AA83-243BA9769573}" type="slidenum">
              <a:rPr lang="nl-BE" smtClean="0"/>
              <a:t>‹nr.›</a:t>
            </a:fld>
            <a:endParaRPr lang="nl-BE"/>
          </a:p>
        </p:txBody>
      </p:sp>
    </p:spTree>
    <p:extLst>
      <p:ext uri="{BB962C8B-B14F-4D97-AF65-F5344CB8AC3E}">
        <p14:creationId xmlns:p14="http://schemas.microsoft.com/office/powerpoint/2010/main" val="46495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sdumon@vaf.be" TargetMode="External"/><Relationship Id="rId4" Type="http://schemas.openxmlformats.org/officeDocument/2006/relationships/hyperlink" Target="mailto:kim.vandenheuvel@zeroemissionsolutions.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youtube.com/watch?v=TTOAzf-DaG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williamscanyonproductions.com/erlandh_Wind_Turbine.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488" r="22259"/>
          <a:stretch/>
        </p:blipFill>
        <p:spPr bwMode="auto">
          <a:xfrm flipH="1">
            <a:off x="4824327" y="47744"/>
            <a:ext cx="2500144" cy="4523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williamscanyonproductions.com/erlandh_Wind_Turbine.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488" r="22259"/>
          <a:stretch/>
        </p:blipFill>
        <p:spPr bwMode="auto">
          <a:xfrm flipH="1">
            <a:off x="6048508" y="1749668"/>
            <a:ext cx="1500958" cy="27154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illiamscanyonproductions.com/erlandh_Wind_Turbine.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488" r="22259"/>
          <a:stretch/>
        </p:blipFill>
        <p:spPr bwMode="auto">
          <a:xfrm flipH="1">
            <a:off x="6851201" y="418354"/>
            <a:ext cx="2234166" cy="404197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Rechthoek 1"/>
          <p:cNvSpPr/>
          <p:nvPr/>
        </p:nvSpPr>
        <p:spPr>
          <a:xfrm>
            <a:off x="791072" y="1362120"/>
            <a:ext cx="4033255" cy="2862322"/>
          </a:xfrm>
          <a:prstGeom prst="rect">
            <a:avLst/>
          </a:prstGeom>
        </p:spPr>
        <p:txBody>
          <a:bodyPr wrap="square">
            <a:spAutoFit/>
          </a:bodyPr>
          <a:lstStyle/>
          <a:p>
            <a:pPr>
              <a:defRPr/>
            </a:pPr>
            <a:r>
              <a:rPr lang="nl-BE" sz="2400" b="1" dirty="0" smtClean="0">
                <a:solidFill>
                  <a:schemeClr val="accent1">
                    <a:lumMod val="75000"/>
                  </a:schemeClr>
                </a:solidFill>
                <a:latin typeface="Century Gothic" panose="020B0502020202020204" pitchFamily="34" charset="0"/>
              </a:rPr>
              <a:t>Project </a:t>
            </a:r>
            <a:r>
              <a:rPr lang="nl-BE" sz="2400" b="1" dirty="0">
                <a:solidFill>
                  <a:schemeClr val="accent1">
                    <a:lumMod val="75000"/>
                  </a:schemeClr>
                </a:solidFill>
                <a:latin typeface="Century Gothic" panose="020B0502020202020204" pitchFamily="34" charset="0"/>
              </a:rPr>
              <a:t>on the </a:t>
            </a:r>
            <a:r>
              <a:rPr lang="nl-BE" sz="2400" b="1" dirty="0" err="1">
                <a:solidFill>
                  <a:schemeClr val="accent1">
                    <a:lumMod val="75000"/>
                  </a:schemeClr>
                </a:solidFill>
                <a:latin typeface="Century Gothic" panose="020B0502020202020204" pitchFamily="34" charset="0"/>
              </a:rPr>
              <a:t>ecological</a:t>
            </a:r>
            <a:r>
              <a:rPr lang="nl-BE" sz="2400" b="1" dirty="0">
                <a:solidFill>
                  <a:schemeClr val="accent1">
                    <a:lumMod val="75000"/>
                  </a:schemeClr>
                </a:solidFill>
                <a:latin typeface="Century Gothic" panose="020B0502020202020204" pitchFamily="34" charset="0"/>
              </a:rPr>
              <a:t> </a:t>
            </a:r>
            <a:r>
              <a:rPr lang="nl-BE" sz="2400" b="1" dirty="0" err="1">
                <a:solidFill>
                  <a:schemeClr val="accent1">
                    <a:lumMod val="75000"/>
                  </a:schemeClr>
                </a:solidFill>
                <a:latin typeface="Century Gothic" panose="020B0502020202020204" pitchFamily="34" charset="0"/>
              </a:rPr>
              <a:t>sustainability</a:t>
            </a:r>
            <a:endParaRPr lang="nl-BE" sz="2400" b="1" dirty="0">
              <a:solidFill>
                <a:schemeClr val="accent1">
                  <a:lumMod val="75000"/>
                </a:schemeClr>
              </a:solidFill>
              <a:latin typeface="Century Gothic" panose="020B0502020202020204" pitchFamily="34" charset="0"/>
            </a:endParaRPr>
          </a:p>
          <a:p>
            <a:pPr>
              <a:defRPr/>
            </a:pPr>
            <a:r>
              <a:rPr lang="nl-BE" sz="2400" b="1" dirty="0">
                <a:solidFill>
                  <a:schemeClr val="accent1">
                    <a:lumMod val="75000"/>
                  </a:schemeClr>
                </a:solidFill>
                <a:latin typeface="Century Gothic" panose="020B0502020202020204" pitchFamily="34" charset="0"/>
              </a:rPr>
              <a:t>of </a:t>
            </a:r>
            <a:r>
              <a:rPr lang="nl-BE" sz="2400" b="1" dirty="0" err="1">
                <a:solidFill>
                  <a:schemeClr val="accent1">
                    <a:lumMod val="75000"/>
                  </a:schemeClr>
                </a:solidFill>
                <a:latin typeface="Century Gothic" panose="020B0502020202020204" pitchFamily="34" charset="0"/>
              </a:rPr>
              <a:t>Flanders</a:t>
            </a:r>
            <a:r>
              <a:rPr lang="nl-BE" sz="2400" b="1" dirty="0">
                <a:solidFill>
                  <a:schemeClr val="accent1">
                    <a:lumMod val="75000"/>
                  </a:schemeClr>
                </a:solidFill>
                <a:latin typeface="Century Gothic" panose="020B0502020202020204" pitchFamily="34" charset="0"/>
              </a:rPr>
              <a:t>’ film </a:t>
            </a:r>
            <a:r>
              <a:rPr lang="nl-BE" sz="2400" b="1" dirty="0" err="1">
                <a:solidFill>
                  <a:schemeClr val="accent1">
                    <a:lumMod val="75000"/>
                  </a:schemeClr>
                </a:solidFill>
                <a:latin typeface="Century Gothic" panose="020B0502020202020204" pitchFamily="34" charset="0"/>
              </a:rPr>
              <a:t>production</a:t>
            </a:r>
            <a:r>
              <a:rPr lang="nl-BE" sz="2400" b="1" dirty="0">
                <a:solidFill>
                  <a:schemeClr val="accent1">
                    <a:lumMod val="75000"/>
                  </a:schemeClr>
                </a:solidFill>
                <a:latin typeface="Century Gothic" panose="020B0502020202020204" pitchFamily="34" charset="0"/>
              </a:rPr>
              <a:t> </a:t>
            </a:r>
            <a:r>
              <a:rPr lang="nl-BE" sz="2400" b="1" dirty="0" err="1" smtClean="0">
                <a:solidFill>
                  <a:schemeClr val="accent1">
                    <a:lumMod val="75000"/>
                  </a:schemeClr>
                </a:solidFill>
                <a:latin typeface="Century Gothic" panose="020B0502020202020204" pitchFamily="34" charset="0"/>
              </a:rPr>
              <a:t>industry</a:t>
            </a:r>
            <a:endParaRPr lang="nl-BE" sz="2400" b="1" dirty="0" smtClean="0">
              <a:solidFill>
                <a:schemeClr val="accent1">
                  <a:lumMod val="75000"/>
                </a:schemeClr>
              </a:solidFill>
              <a:latin typeface="Century Gothic" panose="020B0502020202020204" pitchFamily="34" charset="0"/>
            </a:endParaRPr>
          </a:p>
          <a:p>
            <a:pPr>
              <a:defRPr/>
            </a:pPr>
            <a:endParaRPr lang="nl-BE" sz="1200" b="1" dirty="0" smtClean="0">
              <a:latin typeface="Century Gothic" panose="020B0502020202020204" pitchFamily="34" charset="0"/>
            </a:endParaRPr>
          </a:p>
          <a:p>
            <a:pPr>
              <a:defRPr/>
            </a:pPr>
            <a:endParaRPr lang="nl-BE" sz="1200" b="1" dirty="0">
              <a:latin typeface="Century Gothic" panose="020B0502020202020204" pitchFamily="34" charset="0"/>
            </a:endParaRPr>
          </a:p>
          <a:p>
            <a:pPr>
              <a:defRPr/>
            </a:pPr>
            <a:r>
              <a:rPr lang="nl-BE" sz="1200" b="1" dirty="0" err="1">
                <a:latin typeface="Century Gothic" panose="020B0502020202020204" pitchFamily="34" charset="0"/>
              </a:rPr>
              <a:t>b</a:t>
            </a:r>
            <a:r>
              <a:rPr lang="nl-BE" sz="1200" b="1" dirty="0" err="1" smtClean="0">
                <a:latin typeface="Century Gothic" panose="020B0502020202020204" pitchFamily="34" charset="0"/>
              </a:rPr>
              <a:t>y</a:t>
            </a:r>
            <a:r>
              <a:rPr lang="nl-BE" sz="1200" b="1" dirty="0" smtClean="0">
                <a:latin typeface="Century Gothic" panose="020B0502020202020204" pitchFamily="34" charset="0"/>
              </a:rPr>
              <a:t> Kim Van den Heuvel</a:t>
            </a:r>
            <a:endParaRPr lang="nl-NL" sz="1200" dirty="0" smtClean="0">
              <a:latin typeface="Century Gothic" panose="020B0502020202020204" pitchFamily="34" charset="0"/>
            </a:endParaRPr>
          </a:p>
          <a:p>
            <a:endParaRPr lang="nl-NL" sz="1600" dirty="0">
              <a:latin typeface="Century Gothic" panose="020B0502020202020204" pitchFamily="34" charset="0"/>
            </a:endParaRPr>
          </a:p>
          <a:p>
            <a:endParaRPr lang="nl-NL" sz="1600" dirty="0" smtClean="0">
              <a:latin typeface="Century Gothic" panose="020B0502020202020204" pitchFamily="34" charset="0"/>
            </a:endParaRPr>
          </a:p>
          <a:p>
            <a:endParaRPr lang="nl-NL" sz="1600" dirty="0">
              <a:latin typeface="Century Gothic" panose="020B0502020202020204" pitchFamily="34" charset="0"/>
            </a:endParaRPr>
          </a:p>
        </p:txBody>
      </p:sp>
      <p:pic>
        <p:nvPicPr>
          <p:cNvPr id="21" name="Afbeelding 20"/>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21125" b="36368"/>
          <a:stretch/>
        </p:blipFill>
        <p:spPr>
          <a:xfrm>
            <a:off x="979277" y="267494"/>
            <a:ext cx="2592288" cy="897120"/>
          </a:xfrm>
          <a:prstGeom prst="rect">
            <a:avLst/>
          </a:prstGeom>
          <a:noFill/>
          <a:ln>
            <a:noFill/>
          </a:ln>
        </p:spPr>
      </p:pic>
      <p:pic>
        <p:nvPicPr>
          <p:cNvPr id="22" name="Afbeelding 21"/>
          <p:cNvPicPr/>
          <p:nvPr/>
        </p:nvPicPr>
        <p:blipFill rotWithShape="1">
          <a:blip r:embed="rId4"/>
          <a:srcRect l="22149" r="22149"/>
          <a:stretch/>
        </p:blipFill>
        <p:spPr bwMode="auto">
          <a:xfrm>
            <a:off x="8303895" y="3549920"/>
            <a:ext cx="840105" cy="847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23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sb10066689n-001, Chris Windsor /Stone"/>
          <p:cNvPicPr>
            <a:picLocks noChangeAspect="1" noChangeArrowheads="1"/>
          </p:cNvPicPr>
          <p:nvPr/>
        </p:nvPicPr>
        <p:blipFill rotWithShape="1">
          <a:blip r:embed="rId2">
            <a:extLst>
              <a:ext uri="{28A0092B-C50C-407E-A947-70E740481C1C}">
                <a14:useLocalDpi xmlns:a14="http://schemas.microsoft.com/office/drawing/2010/main" val="0"/>
              </a:ext>
            </a:extLst>
          </a:blip>
          <a:srcRect t="16522" b="9829"/>
          <a:stretch/>
        </p:blipFill>
        <p:spPr bwMode="auto">
          <a:xfrm>
            <a:off x="5040052" y="303498"/>
            <a:ext cx="3240000" cy="2098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1" name="Afbeelding 20"/>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21125" b="36368"/>
          <a:stretch/>
        </p:blipFill>
        <p:spPr>
          <a:xfrm>
            <a:off x="1635645" y="2198822"/>
            <a:ext cx="2592288" cy="897120"/>
          </a:xfrm>
          <a:prstGeom prst="rect">
            <a:avLst/>
          </a:prstGeom>
          <a:noFill/>
          <a:ln>
            <a:noFill/>
          </a:ln>
        </p:spPr>
      </p:pic>
      <p:sp>
        <p:nvSpPr>
          <p:cNvPr id="15" name="Tekstvak 14"/>
          <p:cNvSpPr txBox="1"/>
          <p:nvPr/>
        </p:nvSpPr>
        <p:spPr>
          <a:xfrm>
            <a:off x="0" y="4397645"/>
            <a:ext cx="1973617" cy="400110"/>
          </a:xfrm>
          <a:prstGeom prst="rect">
            <a:avLst/>
          </a:prstGeom>
          <a:noFill/>
        </p:spPr>
        <p:txBody>
          <a:bodyPr wrap="none" rtlCol="0">
            <a:spAutoFit/>
          </a:bodyPr>
          <a:lstStyle/>
          <a:p>
            <a:r>
              <a:rPr lang="nl-BE" sz="2000" b="1" dirty="0" smtClean="0">
                <a:solidFill>
                  <a:schemeClr val="bg1"/>
                </a:solidFill>
                <a:latin typeface="Century Gothic" pitchFamily="34" charset="0"/>
              </a:rPr>
              <a:t>VAF Workshop</a:t>
            </a:r>
            <a:endParaRPr lang="nl-BE" sz="2000" dirty="0">
              <a:solidFill>
                <a:schemeClr val="bg1"/>
              </a:solidFill>
              <a:latin typeface="Century Gothic" pitchFamily="34" charset="0"/>
            </a:endParaRPr>
          </a:p>
        </p:txBody>
      </p:sp>
      <p:sp>
        <p:nvSpPr>
          <p:cNvPr id="2" name="Rechthoek 1"/>
          <p:cNvSpPr/>
          <p:nvPr/>
        </p:nvSpPr>
        <p:spPr>
          <a:xfrm>
            <a:off x="1583816" y="3039802"/>
            <a:ext cx="4752380" cy="738664"/>
          </a:xfrm>
          <a:prstGeom prst="rect">
            <a:avLst/>
          </a:prstGeom>
        </p:spPr>
        <p:txBody>
          <a:bodyPr wrap="square">
            <a:spAutoFit/>
          </a:bodyPr>
          <a:lstStyle/>
          <a:p>
            <a:r>
              <a:rPr lang="nl-BE" sz="1400" dirty="0">
                <a:latin typeface="Century Gothic" panose="020B0502020202020204" pitchFamily="34" charset="0"/>
              </a:rPr>
              <a:t>Kim Van den Heuvel </a:t>
            </a:r>
          </a:p>
          <a:p>
            <a:r>
              <a:rPr lang="nl-BE" sz="1400" dirty="0">
                <a:latin typeface="Century Gothic" panose="020B0502020202020204" pitchFamily="34" charset="0"/>
              </a:rPr>
              <a:t>++32 (0)498 10 79 93 </a:t>
            </a:r>
            <a:r>
              <a:rPr lang="nl-BE" sz="1400" u="sng" dirty="0" smtClean="0">
                <a:latin typeface="Century Gothic" panose="020B0502020202020204" pitchFamily="34" charset="0"/>
                <a:hlinkClick r:id="rId4"/>
              </a:rPr>
              <a:t>kim.vandenheuvel@zeroemissionsolutions.com</a:t>
            </a:r>
            <a:r>
              <a:rPr lang="nl-BE" sz="1400" dirty="0" smtClean="0">
                <a:latin typeface="Century Gothic" panose="020B0502020202020204" pitchFamily="34" charset="0"/>
              </a:rPr>
              <a:t>  </a:t>
            </a:r>
            <a:endParaRPr lang="nl-BE" sz="1400" dirty="0">
              <a:latin typeface="Century Gothic" panose="020B0502020202020204" pitchFamily="34" charset="0"/>
            </a:endParaRPr>
          </a:p>
        </p:txBody>
      </p:sp>
      <p:sp>
        <p:nvSpPr>
          <p:cNvPr id="3" name="Rechthoek 2"/>
          <p:cNvSpPr/>
          <p:nvPr/>
        </p:nvSpPr>
        <p:spPr>
          <a:xfrm>
            <a:off x="1597967" y="1144091"/>
            <a:ext cx="1875835" cy="738664"/>
          </a:xfrm>
          <a:prstGeom prst="rect">
            <a:avLst/>
          </a:prstGeom>
        </p:spPr>
        <p:txBody>
          <a:bodyPr wrap="none">
            <a:spAutoFit/>
          </a:bodyPr>
          <a:lstStyle/>
          <a:p>
            <a:r>
              <a:rPr lang="nl-BE" sz="1400" dirty="0" smtClean="0">
                <a:latin typeface="Century Gothic" panose="020B0502020202020204" pitchFamily="34" charset="0"/>
              </a:rPr>
              <a:t>Siebe </a:t>
            </a:r>
            <a:r>
              <a:rPr lang="nl-BE" sz="1400" dirty="0" err="1" smtClean="0">
                <a:latin typeface="Century Gothic" panose="020B0502020202020204" pitchFamily="34" charset="0"/>
              </a:rPr>
              <a:t>Dumon</a:t>
            </a:r>
            <a:endParaRPr lang="nl-BE" sz="1400" dirty="0">
              <a:latin typeface="Century Gothic" panose="020B0502020202020204" pitchFamily="34" charset="0"/>
            </a:endParaRPr>
          </a:p>
          <a:p>
            <a:r>
              <a:rPr lang="nl-BE" sz="1400" dirty="0">
                <a:latin typeface="Century Gothic" panose="020B0502020202020204" pitchFamily="34" charset="0"/>
              </a:rPr>
              <a:t>++32 </a:t>
            </a:r>
            <a:r>
              <a:rPr lang="nl-BE" sz="1400" dirty="0" smtClean="0">
                <a:latin typeface="Century Gothic" panose="020B0502020202020204" pitchFamily="34" charset="0"/>
              </a:rPr>
              <a:t>(0)2 </a:t>
            </a:r>
            <a:r>
              <a:rPr lang="nl-BE" sz="1400" dirty="0">
                <a:latin typeface="Century Gothic" panose="020B0502020202020204" pitchFamily="34" charset="0"/>
              </a:rPr>
              <a:t>226 06 30 </a:t>
            </a:r>
            <a:endParaRPr lang="nl-BE" sz="1400" dirty="0" smtClean="0">
              <a:latin typeface="Century Gothic" panose="020B0502020202020204" pitchFamily="34" charset="0"/>
            </a:endParaRPr>
          </a:p>
          <a:p>
            <a:r>
              <a:rPr lang="nl-BE" sz="1400" u="sng" dirty="0" smtClean="0">
                <a:latin typeface="Century Gothic" panose="020B0502020202020204" pitchFamily="34" charset="0"/>
                <a:hlinkClick r:id="rId5"/>
              </a:rPr>
              <a:t>sdumon@vaf.be</a:t>
            </a:r>
            <a:endParaRPr lang="nl-BE" sz="1400" dirty="0">
              <a:latin typeface="Century Gothic" panose="020B0502020202020204" pitchFamily="34" charset="0"/>
            </a:endParaRPr>
          </a:p>
        </p:txBody>
      </p:sp>
      <p:pic>
        <p:nvPicPr>
          <p:cNvPr id="20" name="Afbeelding 19"/>
          <p:cNvPicPr/>
          <p:nvPr/>
        </p:nvPicPr>
        <p:blipFill>
          <a:blip r:embed="rId6">
            <a:extLst>
              <a:ext uri="{28A0092B-C50C-407E-A947-70E740481C1C}">
                <a14:useLocalDpi xmlns:a14="http://schemas.microsoft.com/office/drawing/2010/main" val="0"/>
              </a:ext>
            </a:extLst>
          </a:blip>
          <a:srcRect/>
          <a:stretch>
            <a:fillRect/>
          </a:stretch>
        </p:blipFill>
        <p:spPr bwMode="auto">
          <a:xfrm>
            <a:off x="1635645" y="182291"/>
            <a:ext cx="1009514" cy="961799"/>
          </a:xfrm>
          <a:prstGeom prst="rect">
            <a:avLst/>
          </a:prstGeom>
          <a:noFill/>
        </p:spPr>
      </p:pic>
    </p:spTree>
    <p:extLst>
      <p:ext uri="{BB962C8B-B14F-4D97-AF65-F5344CB8AC3E}">
        <p14:creationId xmlns:p14="http://schemas.microsoft.com/office/powerpoint/2010/main" val="364331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Rechthoek 1"/>
          <p:cNvSpPr/>
          <p:nvPr/>
        </p:nvSpPr>
        <p:spPr>
          <a:xfrm>
            <a:off x="907753" y="194226"/>
            <a:ext cx="1200970" cy="369332"/>
          </a:xfrm>
          <a:prstGeom prst="rect">
            <a:avLst/>
          </a:prstGeom>
        </p:spPr>
        <p:txBody>
          <a:bodyPr wrap="none">
            <a:spAutoFit/>
          </a:bodyPr>
          <a:lstStyle/>
          <a:p>
            <a:r>
              <a:rPr lang="nl-BE" dirty="0" err="1" smtClean="0">
                <a:solidFill>
                  <a:srgbClr val="A0C40C"/>
                </a:solidFill>
                <a:latin typeface="Century Gothic" pitchFamily="34" charset="0"/>
              </a:rPr>
              <a:t>Initiatives</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pic>
        <p:nvPicPr>
          <p:cNvPr id="21" name="Afbeelding 20"/>
          <p:cNvPicPr/>
          <p:nvPr/>
        </p:nvPicPr>
        <p:blipFill>
          <a:blip r:embed="rId4">
            <a:extLst>
              <a:ext uri="{28A0092B-C50C-407E-A947-70E740481C1C}">
                <a14:useLocalDpi xmlns:a14="http://schemas.microsoft.com/office/drawing/2010/main" val="0"/>
              </a:ext>
            </a:extLst>
          </a:blip>
          <a:srcRect/>
          <a:stretch>
            <a:fillRect/>
          </a:stretch>
        </p:blipFill>
        <p:spPr bwMode="auto">
          <a:xfrm>
            <a:off x="851264" y="3220318"/>
            <a:ext cx="1009514" cy="961799"/>
          </a:xfrm>
          <a:prstGeom prst="rect">
            <a:avLst/>
          </a:prstGeom>
          <a:noFill/>
        </p:spPr>
      </p:pic>
      <p:sp>
        <p:nvSpPr>
          <p:cNvPr id="22" name="Tekstvak 21"/>
          <p:cNvSpPr txBox="1"/>
          <p:nvPr/>
        </p:nvSpPr>
        <p:spPr>
          <a:xfrm>
            <a:off x="0" y="4397645"/>
            <a:ext cx="4721164" cy="338554"/>
          </a:xfrm>
          <a:prstGeom prst="rect">
            <a:avLst/>
          </a:prstGeom>
          <a:noFill/>
        </p:spPr>
        <p:txBody>
          <a:bodyPr wrap="none" rtlCol="0">
            <a:spAutoFit/>
          </a:bodyPr>
          <a:lstStyle/>
          <a:p>
            <a:r>
              <a:rPr lang="nl-BE" sz="1600" b="1" dirty="0" smtClean="0">
                <a:solidFill>
                  <a:schemeClr val="bg1"/>
                </a:solidFill>
                <a:latin typeface="Century Gothic" pitchFamily="34" charset="0"/>
              </a:rPr>
              <a:t>Naar een CO2 neutrale Vlaamse Filmindustrie</a:t>
            </a:r>
            <a:endParaRPr lang="nl-BE" sz="1600" dirty="0">
              <a:solidFill>
                <a:schemeClr val="bg1"/>
              </a:solidFill>
              <a:latin typeface="Century Gothic" pitchFamily="34" charset="0"/>
            </a:endParaRPr>
          </a:p>
        </p:txBody>
      </p:sp>
      <p:sp>
        <p:nvSpPr>
          <p:cNvPr id="25" name="Rechthoek 24"/>
          <p:cNvSpPr/>
          <p:nvPr/>
        </p:nvSpPr>
        <p:spPr>
          <a:xfrm>
            <a:off x="1538977" y="592914"/>
            <a:ext cx="5337280" cy="2677656"/>
          </a:xfrm>
          <a:prstGeom prst="rect">
            <a:avLst/>
          </a:prstGeom>
        </p:spPr>
        <p:txBody>
          <a:bodyPr wrap="square">
            <a:spAutoFit/>
          </a:bodyPr>
          <a:lstStyle/>
          <a:p>
            <a:r>
              <a:rPr lang="nl-NL" sz="1200" dirty="0" err="1">
                <a:latin typeface="Century Gothic" panose="020B0502020202020204" pitchFamily="34" charset="0"/>
              </a:rPr>
              <a:t>While</a:t>
            </a:r>
            <a:r>
              <a:rPr lang="nl-NL" sz="1200" dirty="0">
                <a:latin typeface="Century Gothic" panose="020B0502020202020204" pitchFamily="34" charset="0"/>
              </a:rPr>
              <a:t> </a:t>
            </a:r>
            <a:r>
              <a:rPr lang="nl-NL" sz="1200" dirty="0" err="1">
                <a:latin typeface="Century Gothic" panose="020B0502020202020204" pitchFamily="34" charset="0"/>
              </a:rPr>
              <a:t>temperature</a:t>
            </a:r>
            <a:r>
              <a:rPr lang="nl-NL" sz="1200" dirty="0">
                <a:latin typeface="Century Gothic" panose="020B0502020202020204" pitchFamily="34" charset="0"/>
              </a:rPr>
              <a:t> was </a:t>
            </a:r>
            <a:r>
              <a:rPr lang="nl-NL" sz="1200" dirty="0" err="1">
                <a:latin typeface="Century Gothic" panose="020B0502020202020204" pitchFamily="34" charset="0"/>
              </a:rPr>
              <a:t>rising</a:t>
            </a:r>
            <a:r>
              <a:rPr lang="nl-NL" sz="1200" dirty="0">
                <a:latin typeface="Century Gothic" panose="020B0502020202020204" pitchFamily="34" charset="0"/>
              </a:rPr>
              <a:t> </a:t>
            </a:r>
            <a:r>
              <a:rPr lang="nl-NL" sz="1200" dirty="0" err="1">
                <a:latin typeface="Century Gothic" panose="020B0502020202020204" pitchFamily="34" charset="0"/>
              </a:rPr>
              <a:t>and</a:t>
            </a:r>
            <a:r>
              <a:rPr lang="nl-NL" sz="1200" dirty="0">
                <a:latin typeface="Century Gothic" panose="020B0502020202020204" pitchFamily="34" charset="0"/>
              </a:rPr>
              <a:t> ice was </a:t>
            </a:r>
            <a:r>
              <a:rPr lang="nl-NL" sz="1200" dirty="0" err="1">
                <a:latin typeface="Century Gothic" panose="020B0502020202020204" pitchFamily="34" charset="0"/>
              </a:rPr>
              <a:t>melting</a:t>
            </a:r>
            <a:r>
              <a:rPr lang="nl-NL" sz="1200" dirty="0">
                <a:latin typeface="Century Gothic" panose="020B0502020202020204" pitchFamily="34" charset="0"/>
              </a:rPr>
              <a:t>, </a:t>
            </a:r>
            <a:r>
              <a:rPr lang="nl-NL" sz="1200" dirty="0" err="1">
                <a:latin typeface="Century Gothic" panose="020B0502020202020204" pitchFamily="34" charset="0"/>
              </a:rPr>
              <a:t>things</a:t>
            </a:r>
            <a:r>
              <a:rPr lang="nl-NL" sz="1200" dirty="0">
                <a:latin typeface="Century Gothic" panose="020B0502020202020204" pitchFamily="34" charset="0"/>
              </a:rPr>
              <a:t> </a:t>
            </a:r>
            <a:r>
              <a:rPr lang="nl-NL" sz="1200" dirty="0" err="1">
                <a:latin typeface="Century Gothic" panose="020B0502020202020204" pitchFamily="34" charset="0"/>
              </a:rPr>
              <a:t>started</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move in </a:t>
            </a:r>
            <a:r>
              <a:rPr lang="nl-NL" sz="1200" dirty="0" err="1">
                <a:latin typeface="Century Gothic" panose="020B0502020202020204" pitchFamily="34" charset="0"/>
              </a:rPr>
              <a:t>Flanders</a:t>
            </a:r>
            <a:r>
              <a:rPr lang="nl-NL" sz="1200" dirty="0">
                <a:latin typeface="Century Gothic" panose="020B0502020202020204" pitchFamily="34" charset="0"/>
              </a:rPr>
              <a:t>’ film </a:t>
            </a:r>
            <a:r>
              <a:rPr lang="nl-NL" sz="1200" dirty="0" err="1">
                <a:latin typeface="Century Gothic" panose="020B0502020202020204" pitchFamily="34" charset="0"/>
              </a:rPr>
              <a:t>industry</a:t>
            </a:r>
            <a:r>
              <a:rPr lang="nl-NL" sz="1200" dirty="0">
                <a:latin typeface="Century Gothic" panose="020B0502020202020204" pitchFamily="34" charset="0"/>
              </a:rPr>
              <a:t> </a:t>
            </a:r>
            <a:r>
              <a:rPr lang="nl-NL" sz="1200" dirty="0" err="1">
                <a:latin typeface="Century Gothic" panose="020B0502020202020204" pitchFamily="34" charset="0"/>
              </a:rPr>
              <a:t>too</a:t>
            </a:r>
            <a:r>
              <a:rPr lang="nl-NL" sz="1200" dirty="0">
                <a:latin typeface="Century Gothic" panose="020B0502020202020204" pitchFamily="34" charset="0"/>
              </a:rPr>
              <a:t>:</a:t>
            </a:r>
          </a:p>
          <a:p>
            <a:pPr lvl="1"/>
            <a:endParaRPr lang="nl-NL" sz="1200" dirty="0">
              <a:latin typeface="Century Gothic" panose="020B0502020202020204" pitchFamily="34" charset="0"/>
            </a:endParaRPr>
          </a:p>
          <a:p>
            <a:pPr lvl="1"/>
            <a:r>
              <a:rPr lang="nl-NL" sz="1200" dirty="0" smtClean="0">
                <a:latin typeface="Century Gothic" panose="020B0502020202020204" pitchFamily="34" charset="0"/>
              </a:rPr>
              <a:t>2011-2012</a:t>
            </a:r>
            <a:endParaRPr lang="nl-BE" sz="1200" dirty="0" smtClean="0">
              <a:latin typeface="Century Gothic" pitchFamily="34" charset="0"/>
            </a:endParaRPr>
          </a:p>
          <a:p>
            <a:pPr marL="628650" lvl="1" indent="-171450">
              <a:buFont typeface="Arial" panose="020B0604020202020204" pitchFamily="34" charset="0"/>
              <a:buChar char="•"/>
            </a:pPr>
            <a:r>
              <a:rPr lang="nl-BE" sz="1200" dirty="0" err="1" smtClean="0">
                <a:latin typeface="Century Gothic" pitchFamily="34" charset="0"/>
              </a:rPr>
              <a:t>Eco-Summit</a:t>
            </a:r>
            <a:r>
              <a:rPr lang="nl-BE" sz="1200" dirty="0" smtClean="0">
                <a:latin typeface="Century Gothic" pitchFamily="34" charset="0"/>
              </a:rPr>
              <a:t> oktober 2011: </a:t>
            </a:r>
            <a:r>
              <a:rPr lang="nl-NL" sz="1200" dirty="0" err="1">
                <a:latin typeface="Century Gothic" panose="020B0502020202020204" pitchFamily="34" charset="0"/>
              </a:rPr>
              <a:t>Eco-summit</a:t>
            </a:r>
            <a:r>
              <a:rPr lang="nl-NL" sz="1200" dirty="0">
                <a:latin typeface="Century Gothic" panose="020B0502020202020204" pitchFamily="34" charset="0"/>
              </a:rPr>
              <a:t> @ Filmfestival </a:t>
            </a:r>
            <a:r>
              <a:rPr lang="nl-NL" sz="1200" dirty="0" err="1" smtClean="0">
                <a:latin typeface="Century Gothic" panose="020B0502020202020204" pitchFamily="34" charset="0"/>
              </a:rPr>
              <a:t>Ghent</a:t>
            </a:r>
            <a:endParaRPr lang="nl-BE" sz="1200" dirty="0" smtClean="0">
              <a:latin typeface="Century Gothic" pitchFamily="34" charset="0"/>
            </a:endParaRPr>
          </a:p>
          <a:p>
            <a:pPr marL="628650" lvl="1" indent="-171450">
              <a:buFont typeface="Arial" panose="020B0604020202020204" pitchFamily="34" charset="0"/>
              <a:buChar char="•"/>
            </a:pPr>
            <a:r>
              <a:rPr lang="nl-BE" sz="1200" dirty="0" smtClean="0">
                <a:latin typeface="Century Gothic" pitchFamily="34" charset="0"/>
              </a:rPr>
              <a:t>E-mission </a:t>
            </a:r>
            <a:r>
              <a:rPr lang="nl-BE" sz="1200" dirty="0" err="1" smtClean="0">
                <a:latin typeface="Century Gothic" pitchFamily="34" charset="0"/>
              </a:rPr>
              <a:t>handbook</a:t>
            </a:r>
            <a:r>
              <a:rPr lang="nl-BE" sz="1200" dirty="0" smtClean="0">
                <a:latin typeface="Century Gothic" pitchFamily="34" charset="0"/>
              </a:rPr>
              <a:t>: VAF </a:t>
            </a:r>
            <a:r>
              <a:rPr lang="nl-BE" sz="1200" dirty="0" err="1" smtClean="0">
                <a:latin typeface="Century Gothic" pitchFamily="34" charset="0"/>
              </a:rPr>
              <a:t>and</a:t>
            </a:r>
            <a:r>
              <a:rPr lang="nl-BE" sz="1200" dirty="0" smtClean="0">
                <a:latin typeface="Century Gothic" pitchFamily="34" charset="0"/>
              </a:rPr>
              <a:t> </a:t>
            </a:r>
            <a:r>
              <a:rPr lang="nl-BE" sz="1200" dirty="0" err="1" smtClean="0">
                <a:latin typeface="Century Gothic" pitchFamily="34" charset="0"/>
              </a:rPr>
              <a:t>Location</a:t>
            </a:r>
            <a:r>
              <a:rPr lang="nl-BE" sz="1200" dirty="0" smtClean="0">
                <a:latin typeface="Century Gothic" pitchFamily="34" charset="0"/>
              </a:rPr>
              <a:t> </a:t>
            </a:r>
            <a:r>
              <a:rPr lang="nl-BE" sz="1200" dirty="0" err="1" smtClean="0">
                <a:latin typeface="Century Gothic" pitchFamily="34" charset="0"/>
              </a:rPr>
              <a:t>Flanders</a:t>
            </a:r>
            <a:r>
              <a:rPr lang="nl-BE" sz="1200" dirty="0" smtClean="0">
                <a:latin typeface="Century Gothic" pitchFamily="34" charset="0"/>
              </a:rPr>
              <a:t>.</a:t>
            </a:r>
            <a:endParaRPr lang="nl-BE" sz="1200" dirty="0">
              <a:latin typeface="Century Gothic" pitchFamily="34" charset="0"/>
            </a:endParaRPr>
          </a:p>
          <a:p>
            <a:pPr marL="628650" lvl="1" indent="-171450">
              <a:buFont typeface="Arial" panose="020B0604020202020204" pitchFamily="34" charset="0"/>
              <a:buChar char="•"/>
            </a:pPr>
            <a:r>
              <a:rPr lang="nl-NL" sz="1200" dirty="0" smtClean="0">
                <a:latin typeface="Century Gothic" panose="020B0502020202020204" pitchFamily="34" charset="0"/>
              </a:rPr>
              <a:t>carbon </a:t>
            </a:r>
            <a:r>
              <a:rPr lang="nl-NL" sz="1200" dirty="0" err="1">
                <a:latin typeface="Century Gothic" panose="020B0502020202020204" pitchFamily="34" charset="0"/>
              </a:rPr>
              <a:t>neutral</a:t>
            </a:r>
            <a:r>
              <a:rPr lang="nl-NL" sz="1200" dirty="0">
                <a:latin typeface="Century Gothic" panose="020B0502020202020204" pitchFamily="34" charset="0"/>
              </a:rPr>
              <a:t> </a:t>
            </a:r>
            <a:r>
              <a:rPr lang="nl-NL" sz="1200" dirty="0" err="1">
                <a:latin typeface="Century Gothic" panose="020B0502020202020204" pitchFamily="34" charset="0"/>
              </a:rPr>
              <a:t>Flemish</a:t>
            </a:r>
            <a:r>
              <a:rPr lang="nl-NL" sz="1200" dirty="0">
                <a:latin typeface="Century Gothic" panose="020B0502020202020204" pitchFamily="34" charset="0"/>
              </a:rPr>
              <a:t> </a:t>
            </a:r>
            <a:r>
              <a:rPr lang="nl-NL" sz="1200" dirty="0" smtClean="0">
                <a:latin typeface="Century Gothic" panose="020B0502020202020204" pitchFamily="34" charset="0"/>
              </a:rPr>
              <a:t>Film</a:t>
            </a:r>
            <a:r>
              <a:rPr lang="nl-BE" sz="1200" dirty="0" smtClean="0">
                <a:latin typeface="Century Gothic" pitchFamily="34" charset="0"/>
              </a:rPr>
              <a:t>: Tot Altijd / </a:t>
            </a:r>
            <a:r>
              <a:rPr lang="nl-NL" sz="1200" dirty="0" smtClean="0">
                <a:latin typeface="Century Gothic" panose="020B0502020202020204" pitchFamily="34" charset="0"/>
              </a:rPr>
              <a:t>Time </a:t>
            </a:r>
            <a:r>
              <a:rPr lang="nl-NL" sz="1200" dirty="0">
                <a:latin typeface="Century Gothic" panose="020B0502020202020204" pitchFamily="34" charset="0"/>
              </a:rPr>
              <a:t>of </a:t>
            </a:r>
            <a:r>
              <a:rPr lang="nl-NL" sz="1200" dirty="0" err="1">
                <a:latin typeface="Century Gothic" panose="020B0502020202020204" pitchFamily="34" charset="0"/>
              </a:rPr>
              <a:t>my</a:t>
            </a:r>
            <a:r>
              <a:rPr lang="nl-NL" sz="1200" dirty="0">
                <a:latin typeface="Century Gothic" panose="020B0502020202020204" pitchFamily="34" charset="0"/>
              </a:rPr>
              <a:t> </a:t>
            </a:r>
            <a:r>
              <a:rPr lang="nl-NL" sz="1200" dirty="0" smtClean="0">
                <a:latin typeface="Century Gothic" panose="020B0502020202020204" pitchFamily="34" charset="0"/>
              </a:rPr>
              <a:t>Life </a:t>
            </a:r>
          </a:p>
          <a:p>
            <a:pPr lvl="1"/>
            <a:r>
              <a:rPr lang="nl-NL" sz="1200" dirty="0" err="1" smtClean="0">
                <a:latin typeface="Century Gothic" panose="020B0502020202020204" pitchFamily="34" charset="0"/>
              </a:rPr>
              <a:t>Flemish</a:t>
            </a:r>
            <a:r>
              <a:rPr lang="nl-NL" sz="1200" dirty="0" smtClean="0">
                <a:latin typeface="Century Gothic" panose="020B0502020202020204" pitchFamily="34" charset="0"/>
              </a:rPr>
              <a:t> </a:t>
            </a:r>
            <a:r>
              <a:rPr lang="nl-NL" sz="1200" dirty="0">
                <a:latin typeface="Century Gothic" panose="020B0502020202020204" pitchFamily="34" charset="0"/>
              </a:rPr>
              <a:t>director </a:t>
            </a:r>
            <a:r>
              <a:rPr lang="nl-NL" sz="1200" dirty="0" err="1">
                <a:latin typeface="Century Gothic" panose="020B0502020202020204" pitchFamily="34" charset="0"/>
              </a:rPr>
              <a:t>Nic</a:t>
            </a:r>
            <a:r>
              <a:rPr lang="nl-NL" sz="1200" dirty="0">
                <a:latin typeface="Century Gothic" panose="020B0502020202020204" pitchFamily="34" charset="0"/>
              </a:rPr>
              <a:t> Balthazar &amp; his </a:t>
            </a:r>
            <a:r>
              <a:rPr lang="nl-NL" sz="1200" dirty="0" smtClean="0">
                <a:latin typeface="Century Gothic" panose="020B0502020202020204" pitchFamily="34" charset="0"/>
              </a:rPr>
              <a:t>producer </a:t>
            </a:r>
            <a:r>
              <a:rPr lang="nl-NL" sz="1200" dirty="0" smtClean="0">
                <a:latin typeface="Century Gothic" panose="020B0502020202020204" pitchFamily="34" charset="0"/>
              </a:rPr>
              <a:t> </a:t>
            </a:r>
            <a:r>
              <a:rPr lang="nl-NL" sz="1200" dirty="0" smtClean="0">
                <a:latin typeface="Century Gothic" panose="020B0502020202020204" pitchFamily="34" charset="0"/>
              </a:rPr>
              <a:t>Peter </a:t>
            </a:r>
            <a:r>
              <a:rPr lang="nl-NL" sz="1200" dirty="0">
                <a:latin typeface="Century Gothic" panose="020B0502020202020204" pitchFamily="34" charset="0"/>
              </a:rPr>
              <a:t>Bouckaert (</a:t>
            </a:r>
            <a:r>
              <a:rPr lang="nl-NL" sz="1200" dirty="0" err="1">
                <a:latin typeface="Century Gothic" panose="020B0502020202020204" pitchFamily="34" charset="0"/>
              </a:rPr>
              <a:t>Eyeworks</a:t>
            </a:r>
            <a:r>
              <a:rPr lang="nl-NL" sz="1200" dirty="0">
                <a:latin typeface="Century Gothic" panose="020B0502020202020204" pitchFamily="34" charset="0"/>
              </a:rPr>
              <a:t>) </a:t>
            </a:r>
            <a:r>
              <a:rPr lang="nl-BE" sz="1200" dirty="0" smtClean="0">
                <a:latin typeface="Century Gothic" pitchFamily="34" charset="0"/>
                <a:hlinkClick r:id="rId5"/>
              </a:rPr>
              <a:t>http</a:t>
            </a:r>
            <a:r>
              <a:rPr lang="nl-BE" sz="1200" dirty="0">
                <a:latin typeface="Century Gothic" pitchFamily="34" charset="0"/>
                <a:hlinkClick r:id="rId5"/>
              </a:rPr>
              <a:t>://</a:t>
            </a:r>
            <a:r>
              <a:rPr lang="nl-BE" sz="1200" dirty="0" smtClean="0">
                <a:latin typeface="Century Gothic" pitchFamily="34" charset="0"/>
                <a:hlinkClick r:id="rId5"/>
              </a:rPr>
              <a:t>www.youtube.com/watch?v=TTOAzf-DaGM</a:t>
            </a:r>
            <a:r>
              <a:rPr lang="nl-BE" sz="1200" dirty="0" smtClean="0">
                <a:latin typeface="Century Gothic" pitchFamily="34" charset="0"/>
              </a:rPr>
              <a:t> </a:t>
            </a:r>
          </a:p>
          <a:p>
            <a:pPr lvl="3"/>
            <a:endParaRPr lang="nl-BE" sz="1200" dirty="0">
              <a:latin typeface="Century Gothic" pitchFamily="34" charset="0"/>
            </a:endParaRPr>
          </a:p>
          <a:p>
            <a:endParaRPr lang="nl-BE" sz="1200" dirty="0" smtClean="0">
              <a:latin typeface="Century Gothic" pitchFamily="34" charset="0"/>
            </a:endParaRPr>
          </a:p>
          <a:p>
            <a:pPr lvl="3"/>
            <a:endParaRPr lang="nl-BE" sz="1200" dirty="0">
              <a:latin typeface="Century Gothic" pitchFamily="34" charset="0"/>
            </a:endParaRPr>
          </a:p>
          <a:p>
            <a:pPr lvl="3"/>
            <a:endParaRPr lang="nl-BE" sz="1200" dirty="0" smtClean="0">
              <a:latin typeface="Century Gothic" pitchFamily="34" charset="0"/>
            </a:endParaRPr>
          </a:p>
          <a:p>
            <a:pPr lvl="2"/>
            <a:r>
              <a:rPr lang="nl-BE" sz="1200" dirty="0">
                <a:latin typeface="Century Gothic" pitchFamily="34" charset="0"/>
              </a:rPr>
              <a:t>	</a:t>
            </a:r>
            <a:endParaRPr lang="nl-BE" sz="1200" dirty="0" smtClean="0">
              <a:latin typeface="Century Gothic" pitchFamily="34" charset="0"/>
            </a:endParaRPr>
          </a:p>
        </p:txBody>
      </p:sp>
      <p:pic>
        <p:nvPicPr>
          <p:cNvPr id="20" name="Afbeelding 19"/>
          <p:cNvPicPr/>
          <p:nvPr/>
        </p:nvPicPr>
        <p:blipFill rotWithShape="1">
          <a:blip r:embed="rId6"/>
          <a:srcRect l="22149" r="22149"/>
          <a:stretch/>
        </p:blipFill>
        <p:spPr bwMode="auto">
          <a:xfrm>
            <a:off x="7668344" y="-4167"/>
            <a:ext cx="840105" cy="847725"/>
          </a:xfrm>
          <a:prstGeom prst="rect">
            <a:avLst/>
          </a:prstGeom>
          <a:ln>
            <a:noFill/>
          </a:ln>
          <a:extLst>
            <a:ext uri="{53640926-AAD7-44D8-BBD7-CCE9431645EC}">
              <a14:shadowObscured xmlns:a14="http://schemas.microsoft.com/office/drawing/2010/main"/>
            </a:ext>
          </a:extLst>
        </p:spPr>
      </p:pic>
      <p:pic>
        <p:nvPicPr>
          <p:cNvPr id="24" name="Afbeelding 23"/>
          <p:cNvPicPr>
            <a:picLocks noChangeAspect="1"/>
          </p:cNvPicPr>
          <p:nvPr/>
        </p:nvPicPr>
        <p:blipFill>
          <a:blip r:embed="rId7"/>
          <a:stretch>
            <a:fillRect/>
          </a:stretch>
        </p:blipFill>
        <p:spPr>
          <a:xfrm>
            <a:off x="6876256" y="2118330"/>
            <a:ext cx="1887674" cy="2203977"/>
          </a:xfrm>
          <a:prstGeom prst="rect">
            <a:avLst/>
          </a:prstGeom>
        </p:spPr>
      </p:pic>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324" y="2610492"/>
            <a:ext cx="18383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413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Rechthoek 1"/>
          <p:cNvSpPr/>
          <p:nvPr/>
        </p:nvSpPr>
        <p:spPr>
          <a:xfrm>
            <a:off x="907753" y="194226"/>
            <a:ext cx="965329" cy="369332"/>
          </a:xfrm>
          <a:prstGeom prst="rect">
            <a:avLst/>
          </a:prstGeom>
        </p:spPr>
        <p:txBody>
          <a:bodyPr wrap="none">
            <a:spAutoFit/>
          </a:bodyPr>
          <a:lstStyle/>
          <a:p>
            <a:r>
              <a:rPr lang="nl-BE" dirty="0" smtClean="0">
                <a:solidFill>
                  <a:srgbClr val="A0C40C"/>
                </a:solidFill>
                <a:latin typeface="Century Gothic" pitchFamily="34" charset="0"/>
              </a:rPr>
              <a:t>Project</a:t>
            </a:r>
            <a:endParaRPr lang="nl-BE" dirty="0">
              <a:solidFill>
                <a:srgbClr val="A0C40C"/>
              </a:solidFill>
            </a:endParaRPr>
          </a:p>
        </p:txBody>
      </p:sp>
      <p:pic>
        <p:nvPicPr>
          <p:cNvPr id="16" name="Afbeelding 15"/>
          <p:cNvPicPr>
            <a:picLocks noChangeAspect="1"/>
          </p:cNvPicPr>
          <p:nvPr/>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sp>
        <p:nvSpPr>
          <p:cNvPr id="22" name="Tekstvak 21"/>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sp>
        <p:nvSpPr>
          <p:cNvPr id="25" name="Rechthoek 24"/>
          <p:cNvSpPr/>
          <p:nvPr/>
        </p:nvSpPr>
        <p:spPr>
          <a:xfrm>
            <a:off x="1538976" y="592914"/>
            <a:ext cx="7428635" cy="4339650"/>
          </a:xfrm>
          <a:prstGeom prst="rect">
            <a:avLst/>
          </a:prstGeom>
        </p:spPr>
        <p:txBody>
          <a:bodyPr wrap="square">
            <a:spAutoFit/>
          </a:bodyPr>
          <a:lstStyle/>
          <a:p>
            <a:pPr lvl="3"/>
            <a:endParaRPr lang="nl-BE" sz="1200" dirty="0">
              <a:latin typeface="Century Gothic" pitchFamily="34" charset="0"/>
            </a:endParaRPr>
          </a:p>
          <a:p>
            <a:r>
              <a:rPr lang="nl-BE" sz="1200" dirty="0" smtClean="0">
                <a:latin typeface="Century Gothic" pitchFamily="34" charset="0"/>
              </a:rPr>
              <a:t>2013-2014</a:t>
            </a:r>
            <a:endParaRPr lang="nl-BE" sz="1200" dirty="0" smtClean="0">
              <a:latin typeface="Century Gothic" pitchFamily="34" charset="0"/>
            </a:endParaRPr>
          </a:p>
          <a:p>
            <a:pPr>
              <a:defRPr/>
            </a:pPr>
            <a:r>
              <a:rPr lang="nl-BE" sz="1200" dirty="0">
                <a:latin typeface="Century Gothic" panose="020B0502020202020204" pitchFamily="34" charset="0"/>
              </a:rPr>
              <a:t>Project on the </a:t>
            </a:r>
            <a:r>
              <a:rPr lang="nl-BE" sz="1200" dirty="0" err="1">
                <a:latin typeface="Century Gothic" panose="020B0502020202020204" pitchFamily="34" charset="0"/>
              </a:rPr>
              <a:t>ecological</a:t>
            </a:r>
            <a:r>
              <a:rPr lang="nl-BE" sz="1200" dirty="0">
                <a:latin typeface="Century Gothic" panose="020B0502020202020204" pitchFamily="34" charset="0"/>
              </a:rPr>
              <a:t> </a:t>
            </a:r>
            <a:r>
              <a:rPr lang="nl-BE" sz="1200" dirty="0" err="1" smtClean="0">
                <a:latin typeface="Century Gothic" panose="020B0502020202020204" pitchFamily="34" charset="0"/>
              </a:rPr>
              <a:t>sustainability</a:t>
            </a:r>
            <a:r>
              <a:rPr lang="nl-BE" sz="1200" dirty="0" smtClean="0">
                <a:latin typeface="Century Gothic" panose="020B0502020202020204" pitchFamily="34" charset="0"/>
              </a:rPr>
              <a:t> of </a:t>
            </a:r>
            <a:r>
              <a:rPr lang="nl-BE" sz="1200" dirty="0" err="1">
                <a:latin typeface="Century Gothic" panose="020B0502020202020204" pitchFamily="34" charset="0"/>
              </a:rPr>
              <a:t>Flanders</a:t>
            </a:r>
            <a:r>
              <a:rPr lang="nl-BE" sz="1200" dirty="0">
                <a:latin typeface="Century Gothic" panose="020B0502020202020204" pitchFamily="34" charset="0"/>
              </a:rPr>
              <a:t>’ film </a:t>
            </a:r>
            <a:r>
              <a:rPr lang="nl-BE" sz="1200" dirty="0" err="1">
                <a:latin typeface="Century Gothic" panose="020B0502020202020204" pitchFamily="34" charset="0"/>
              </a:rPr>
              <a:t>production</a:t>
            </a:r>
            <a:r>
              <a:rPr lang="nl-BE" sz="1200" dirty="0">
                <a:latin typeface="Century Gothic" panose="020B0502020202020204" pitchFamily="34" charset="0"/>
              </a:rPr>
              <a:t> </a:t>
            </a:r>
            <a:r>
              <a:rPr lang="nl-BE" sz="1200" dirty="0" err="1">
                <a:latin typeface="Century Gothic" panose="020B0502020202020204" pitchFamily="34" charset="0"/>
              </a:rPr>
              <a:t>industry</a:t>
            </a:r>
            <a:endParaRPr lang="nl-BE" sz="1200" dirty="0">
              <a:latin typeface="Century Gothic" panose="020B0502020202020204" pitchFamily="34" charset="0"/>
            </a:endParaRPr>
          </a:p>
          <a:p>
            <a:pPr lvl="3"/>
            <a:endParaRPr lang="nl-BE" sz="1200" dirty="0" smtClean="0">
              <a:latin typeface="Century Gothic" panose="020B0502020202020204" pitchFamily="34" charset="0"/>
            </a:endParaRPr>
          </a:p>
          <a:p>
            <a:pPr marL="628650" lvl="1" indent="-171450">
              <a:buFont typeface="Arial" panose="020B0604020202020204" pitchFamily="34" charset="0"/>
              <a:buChar char="•"/>
            </a:pPr>
            <a:r>
              <a:rPr lang="nl-BE" sz="1200" dirty="0" err="1" smtClean="0">
                <a:latin typeface="Century Gothic" pitchFamily="34" charset="0"/>
              </a:rPr>
              <a:t>Financed</a:t>
            </a:r>
            <a:r>
              <a:rPr lang="nl-BE" sz="1200" dirty="0" smtClean="0">
                <a:latin typeface="Century Gothic" pitchFamily="34" charset="0"/>
              </a:rPr>
              <a:t> </a:t>
            </a:r>
            <a:r>
              <a:rPr lang="nl-BE" sz="1200" dirty="0" err="1" smtClean="0">
                <a:latin typeface="Century Gothic" pitchFamily="34" charset="0"/>
              </a:rPr>
              <a:t>by</a:t>
            </a:r>
            <a:r>
              <a:rPr lang="nl-BE" sz="1200" dirty="0" smtClean="0">
                <a:latin typeface="Century Gothic" pitchFamily="34" charset="0"/>
              </a:rPr>
              <a:t> </a:t>
            </a:r>
            <a:r>
              <a:rPr lang="nl-BE" sz="1200" dirty="0" err="1" smtClean="0">
                <a:latin typeface="Century Gothic" pitchFamily="34" charset="0"/>
              </a:rPr>
              <a:t>Flemish</a:t>
            </a:r>
            <a:r>
              <a:rPr lang="nl-BE" sz="1200" dirty="0" smtClean="0">
                <a:latin typeface="Century Gothic" pitchFamily="34" charset="0"/>
              </a:rPr>
              <a:t> </a:t>
            </a:r>
            <a:r>
              <a:rPr lang="nl-BE" sz="1200" dirty="0" smtClean="0">
                <a:latin typeface="Century Gothic" pitchFamily="34" charset="0"/>
              </a:rPr>
              <a:t>Film </a:t>
            </a:r>
            <a:r>
              <a:rPr lang="nl-BE" sz="1200" dirty="0" smtClean="0">
                <a:latin typeface="Century Gothic" pitchFamily="34" charset="0"/>
              </a:rPr>
              <a:t>F</a:t>
            </a:r>
            <a:r>
              <a:rPr lang="nl-BE" sz="1200" dirty="0" smtClean="0">
                <a:latin typeface="Century Gothic" pitchFamily="34" charset="0"/>
              </a:rPr>
              <a:t>und (VAF - Vlaams Audiovisueel Fonds)</a:t>
            </a:r>
            <a:endParaRPr lang="nl-BE" sz="1200" dirty="0" smtClean="0">
              <a:latin typeface="Century Gothic" pitchFamily="34" charset="0"/>
            </a:endParaRPr>
          </a:p>
          <a:p>
            <a:pPr marL="628650" lvl="1" indent="-171450">
              <a:buFont typeface="Arial" panose="020B0604020202020204" pitchFamily="34" charset="0"/>
              <a:buChar char="•"/>
            </a:pPr>
            <a:r>
              <a:rPr lang="nl-BE" sz="1200" dirty="0" err="1" smtClean="0">
                <a:latin typeface="Century Gothic" pitchFamily="34" charset="0"/>
              </a:rPr>
              <a:t>March</a:t>
            </a:r>
            <a:r>
              <a:rPr lang="nl-BE" sz="1200" dirty="0" smtClean="0">
                <a:latin typeface="Century Gothic" pitchFamily="34" charset="0"/>
              </a:rPr>
              <a:t> 2013 – </a:t>
            </a:r>
            <a:r>
              <a:rPr lang="nl-BE" sz="1200" dirty="0" err="1" smtClean="0">
                <a:latin typeface="Century Gothic" pitchFamily="34" charset="0"/>
              </a:rPr>
              <a:t>now</a:t>
            </a:r>
            <a:endParaRPr lang="nl-BE" sz="1200" dirty="0" smtClean="0">
              <a:latin typeface="Century Gothic" pitchFamily="34" charset="0"/>
            </a:endParaRPr>
          </a:p>
          <a:p>
            <a:pPr marL="628650" lvl="1" indent="-171450">
              <a:buFont typeface="Arial" panose="020B0604020202020204" pitchFamily="34" charset="0"/>
              <a:buChar char="•"/>
            </a:pPr>
            <a:r>
              <a:rPr lang="nl-NL" sz="1200" dirty="0" err="1">
                <a:latin typeface="Century Gothic" panose="020B0502020202020204" pitchFamily="34" charset="0"/>
              </a:rPr>
              <a:t>External</a:t>
            </a:r>
            <a:r>
              <a:rPr lang="nl-NL" sz="1200" dirty="0">
                <a:latin typeface="Century Gothic" panose="020B0502020202020204" pitchFamily="34" charset="0"/>
              </a:rPr>
              <a:t> partner </a:t>
            </a:r>
            <a:r>
              <a:rPr lang="nl-NL" sz="1200" dirty="0" err="1">
                <a:latin typeface="Century Gothic" panose="020B0502020202020204" pitchFamily="34" charset="0"/>
              </a:rPr>
              <a:t>that</a:t>
            </a:r>
            <a:r>
              <a:rPr lang="nl-NL" sz="1200" dirty="0">
                <a:latin typeface="Century Gothic" panose="020B0502020202020204" pitchFamily="34" charset="0"/>
              </a:rPr>
              <a:t> is </a:t>
            </a:r>
            <a:r>
              <a:rPr lang="nl-NL" sz="1200" dirty="0" err="1">
                <a:latin typeface="Century Gothic" panose="020B0502020202020204" pitchFamily="34" charset="0"/>
              </a:rPr>
              <a:t>specialised</a:t>
            </a:r>
            <a:r>
              <a:rPr lang="nl-NL" sz="1200" dirty="0">
                <a:latin typeface="Century Gothic" panose="020B0502020202020204" pitchFamily="34" charset="0"/>
              </a:rPr>
              <a:t> in </a:t>
            </a:r>
            <a:r>
              <a:rPr lang="nl-NL" sz="1200" dirty="0" err="1">
                <a:latin typeface="Century Gothic" panose="020B0502020202020204" pitchFamily="34" charset="0"/>
              </a:rPr>
              <a:t>eco</a:t>
            </a:r>
            <a:r>
              <a:rPr lang="nl-NL" sz="1200" dirty="0">
                <a:latin typeface="Century Gothic" panose="020B0502020202020204" pitchFamily="34" charset="0"/>
              </a:rPr>
              <a:t> consultancy: Zero </a:t>
            </a:r>
            <a:r>
              <a:rPr lang="nl-NL" sz="1200" dirty="0" err="1">
                <a:latin typeface="Century Gothic" panose="020B0502020202020204" pitchFamily="34" charset="0"/>
              </a:rPr>
              <a:t>Emission</a:t>
            </a:r>
            <a:r>
              <a:rPr lang="nl-NL" sz="1200" dirty="0">
                <a:latin typeface="Century Gothic" panose="020B0502020202020204" pitchFamily="34" charset="0"/>
              </a:rPr>
              <a:t> </a:t>
            </a:r>
            <a:r>
              <a:rPr lang="nl-NL" sz="1200" dirty="0" err="1">
                <a:latin typeface="Century Gothic" panose="020B0502020202020204" pitchFamily="34" charset="0"/>
              </a:rPr>
              <a:t>Solutions</a:t>
            </a:r>
            <a:endParaRPr lang="nl-NL" sz="1200" dirty="0">
              <a:latin typeface="Century Gothic" panose="020B0502020202020204" pitchFamily="34" charset="0"/>
            </a:endParaRPr>
          </a:p>
          <a:p>
            <a:pPr marL="628650" lvl="1" indent="-171450">
              <a:buFont typeface="Arial" panose="020B0604020202020204" pitchFamily="34" charset="0"/>
              <a:buChar char="•"/>
            </a:pPr>
            <a:r>
              <a:rPr lang="nl-BE" sz="1200" dirty="0" smtClean="0">
                <a:latin typeface="Century Gothic" pitchFamily="34" charset="0"/>
              </a:rPr>
              <a:t>Research </a:t>
            </a:r>
            <a:r>
              <a:rPr lang="nl-BE" sz="1200" dirty="0" err="1" smtClean="0">
                <a:latin typeface="Century Gothic" pitchFamily="34" charset="0"/>
              </a:rPr>
              <a:t>and</a:t>
            </a:r>
            <a:r>
              <a:rPr lang="nl-BE" sz="1200" dirty="0" smtClean="0">
                <a:latin typeface="Century Gothic" pitchFamily="34" charset="0"/>
              </a:rPr>
              <a:t> </a:t>
            </a:r>
            <a:r>
              <a:rPr lang="nl-BE" sz="1200" dirty="0" smtClean="0">
                <a:latin typeface="Century Gothic" pitchFamily="34" charset="0"/>
              </a:rPr>
              <a:t>training</a:t>
            </a:r>
          </a:p>
          <a:p>
            <a:pPr marL="628650" lvl="1" indent="-171450">
              <a:buFont typeface="Arial" panose="020B0604020202020204" pitchFamily="34" charset="0"/>
              <a:buChar char="•"/>
            </a:pPr>
            <a:endParaRPr lang="nl-BE" sz="1200" dirty="0" smtClean="0">
              <a:latin typeface="Century Gothic" pitchFamily="34" charset="0"/>
            </a:endParaRPr>
          </a:p>
          <a:p>
            <a:pPr marL="1143000" lvl="2" indent="-228600">
              <a:buFont typeface="+mj-lt"/>
              <a:buAutoNum type="arabicPeriod"/>
            </a:pPr>
            <a:r>
              <a:rPr lang="nl-NL" sz="1200" dirty="0">
                <a:latin typeface="Century Gothic" panose="020B0502020202020204" pitchFamily="34" charset="0"/>
              </a:rPr>
              <a:t>Collect data on a </a:t>
            </a:r>
            <a:r>
              <a:rPr lang="nl-NL" sz="1200" dirty="0" err="1">
                <a:latin typeface="Century Gothic" panose="020B0502020202020204" pitchFamily="34" charset="0"/>
              </a:rPr>
              <a:t>structural</a:t>
            </a:r>
            <a:r>
              <a:rPr lang="nl-NL" sz="1200" dirty="0">
                <a:latin typeface="Century Gothic" panose="020B0502020202020204" pitchFamily="34" charset="0"/>
              </a:rPr>
              <a:t> </a:t>
            </a:r>
            <a:r>
              <a:rPr lang="nl-NL" sz="1200" dirty="0" smtClean="0">
                <a:latin typeface="Century Gothic" panose="020B0502020202020204" pitchFamily="34" charset="0"/>
              </a:rPr>
              <a:t>basis: CARBON CALCULATOR </a:t>
            </a:r>
          </a:p>
          <a:p>
            <a:pPr marL="1543050" lvl="3" indent="-171450">
              <a:buFont typeface="Arial" panose="020B0604020202020204" pitchFamily="34" charset="0"/>
              <a:buChar char="•"/>
            </a:pPr>
            <a:r>
              <a:rPr lang="nl-NL" sz="1200" dirty="0" err="1" smtClean="0">
                <a:latin typeface="Century Gothic" panose="020B0502020202020204" pitchFamily="34" charset="0"/>
              </a:rPr>
              <a:t>What</a:t>
            </a:r>
            <a:r>
              <a:rPr lang="nl-NL" sz="1200" dirty="0" smtClean="0">
                <a:latin typeface="Century Gothic" panose="020B0502020202020204" pitchFamily="34" charset="0"/>
              </a:rPr>
              <a:t> </a:t>
            </a:r>
            <a:r>
              <a:rPr lang="nl-NL" sz="1200" dirty="0">
                <a:latin typeface="Century Gothic" panose="020B0502020202020204" pitchFamily="34" charset="0"/>
              </a:rPr>
              <a:t>actions are most </a:t>
            </a:r>
            <a:r>
              <a:rPr lang="nl-NL" sz="1200" dirty="0" err="1">
                <a:latin typeface="Century Gothic" panose="020B0502020202020204" pitchFamily="34" charset="0"/>
              </a:rPr>
              <a:t>polluting</a:t>
            </a:r>
            <a:r>
              <a:rPr lang="nl-NL" sz="1200" dirty="0">
                <a:latin typeface="Century Gothic" panose="020B0502020202020204" pitchFamily="34" charset="0"/>
              </a:rPr>
              <a:t>?</a:t>
            </a:r>
          </a:p>
          <a:p>
            <a:pPr marL="1543050" lvl="3" indent="-171450">
              <a:buFont typeface="Arial" panose="020B0604020202020204" pitchFamily="34" charset="0"/>
              <a:buChar char="•"/>
            </a:pPr>
            <a:r>
              <a:rPr lang="nl-NL" sz="1200" dirty="0" err="1">
                <a:latin typeface="Century Gothic" panose="020B0502020202020204" pitchFamily="34" charset="0"/>
              </a:rPr>
              <a:t>Where</a:t>
            </a:r>
            <a:r>
              <a:rPr lang="nl-NL" sz="1200" dirty="0">
                <a:latin typeface="Century Gothic" panose="020B0502020202020204" pitchFamily="34" charset="0"/>
              </a:rPr>
              <a:t> </a:t>
            </a:r>
            <a:r>
              <a:rPr lang="nl-NL" sz="1200" dirty="0" err="1">
                <a:latin typeface="Century Gothic" panose="020B0502020202020204" pitchFamily="34" charset="0"/>
              </a:rPr>
              <a:t>lie</a:t>
            </a:r>
            <a:r>
              <a:rPr lang="nl-NL" sz="1200" dirty="0">
                <a:latin typeface="Century Gothic" panose="020B0502020202020204" pitchFamily="34" charset="0"/>
              </a:rPr>
              <a:t> the </a:t>
            </a:r>
            <a:r>
              <a:rPr lang="nl-NL" sz="1200" dirty="0" err="1">
                <a:latin typeface="Century Gothic" panose="020B0502020202020204" pitchFamily="34" charset="0"/>
              </a:rPr>
              <a:t>biggest</a:t>
            </a:r>
            <a:r>
              <a:rPr lang="nl-NL" sz="1200" dirty="0">
                <a:latin typeface="Century Gothic" panose="020B0502020202020204" pitchFamily="34" charset="0"/>
              </a:rPr>
              <a:t> </a:t>
            </a:r>
            <a:r>
              <a:rPr lang="nl-NL" sz="1200" dirty="0" err="1">
                <a:latin typeface="Century Gothic" panose="020B0502020202020204" pitchFamily="34" charset="0"/>
              </a:rPr>
              <a:t>opportunities</a:t>
            </a:r>
            <a:r>
              <a:rPr lang="nl-NL" sz="1200" dirty="0">
                <a:latin typeface="Century Gothic" panose="020B0502020202020204" pitchFamily="34" charset="0"/>
              </a:rPr>
              <a:t>?</a:t>
            </a:r>
          </a:p>
          <a:p>
            <a:pPr marL="1543050" lvl="3" indent="-171450">
              <a:buFont typeface="Arial" panose="020B0604020202020204" pitchFamily="34" charset="0"/>
              <a:buChar char="•"/>
            </a:pPr>
            <a:r>
              <a:rPr lang="nl-NL" sz="1200" dirty="0">
                <a:latin typeface="Century Gothic" panose="020B0502020202020204" pitchFamily="34" charset="0"/>
              </a:rPr>
              <a:t>On the long term: </a:t>
            </a:r>
            <a:r>
              <a:rPr lang="nl-NL" sz="1200" dirty="0" err="1">
                <a:latin typeface="Century Gothic" panose="020B0502020202020204" pitchFamily="34" charset="0"/>
              </a:rPr>
              <a:t>what</a:t>
            </a:r>
            <a:r>
              <a:rPr lang="nl-NL" sz="1200" dirty="0">
                <a:latin typeface="Century Gothic" panose="020B0502020202020204" pitchFamily="34" charset="0"/>
              </a:rPr>
              <a:t> are the </a:t>
            </a:r>
            <a:r>
              <a:rPr lang="nl-NL" sz="1200" dirty="0" err="1">
                <a:latin typeface="Century Gothic" panose="020B0502020202020204" pitchFamily="34" charset="0"/>
              </a:rPr>
              <a:t>results</a:t>
            </a:r>
            <a:r>
              <a:rPr lang="nl-NL" sz="1200" dirty="0">
                <a:latin typeface="Century Gothic" panose="020B0502020202020204" pitchFamily="34" charset="0"/>
              </a:rPr>
              <a:t> of </a:t>
            </a:r>
            <a:r>
              <a:rPr lang="nl-NL" sz="1200" dirty="0" err="1">
                <a:latin typeface="Century Gothic" panose="020B0502020202020204" pitchFamily="34" charset="0"/>
              </a:rPr>
              <a:t>our</a:t>
            </a:r>
            <a:r>
              <a:rPr lang="nl-NL" sz="1200" dirty="0">
                <a:latin typeface="Century Gothic" panose="020B0502020202020204" pitchFamily="34" charset="0"/>
              </a:rPr>
              <a:t> </a:t>
            </a:r>
            <a:r>
              <a:rPr lang="nl-NL" sz="1200" dirty="0" err="1">
                <a:latin typeface="Century Gothic" panose="020B0502020202020204" pitchFamily="34" charset="0"/>
              </a:rPr>
              <a:t>efforts</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a:t>
            </a:r>
            <a:r>
              <a:rPr lang="nl-NL" sz="1200" dirty="0" err="1">
                <a:latin typeface="Century Gothic" panose="020B0502020202020204" pitchFamily="34" charset="0"/>
              </a:rPr>
              <a:t>produce</a:t>
            </a:r>
            <a:r>
              <a:rPr lang="nl-NL" sz="1200" dirty="0">
                <a:latin typeface="Century Gothic" panose="020B0502020202020204" pitchFamily="34" charset="0"/>
              </a:rPr>
              <a:t> in a more </a:t>
            </a:r>
            <a:r>
              <a:rPr lang="nl-NL" sz="1200" dirty="0" err="1">
                <a:latin typeface="Century Gothic" panose="020B0502020202020204" pitchFamily="34" charset="0"/>
              </a:rPr>
              <a:t>sustainable</a:t>
            </a:r>
            <a:r>
              <a:rPr lang="nl-NL" sz="1200" dirty="0">
                <a:latin typeface="Century Gothic" panose="020B0502020202020204" pitchFamily="34" charset="0"/>
              </a:rPr>
              <a:t> way</a:t>
            </a:r>
            <a:r>
              <a:rPr lang="nl-NL" sz="1200" dirty="0" smtClean="0">
                <a:latin typeface="Century Gothic" panose="020B0502020202020204" pitchFamily="34" charset="0"/>
              </a:rPr>
              <a:t>?</a:t>
            </a:r>
          </a:p>
          <a:p>
            <a:pPr lvl="3"/>
            <a:endParaRPr lang="nl-NL" sz="1200" dirty="0">
              <a:latin typeface="Century Gothic" panose="020B0502020202020204" pitchFamily="34" charset="0"/>
            </a:endParaRPr>
          </a:p>
          <a:p>
            <a:pPr marL="1143000" lvl="2" indent="-228600">
              <a:buFont typeface="+mj-lt"/>
              <a:buAutoNum type="arabicPeriod"/>
            </a:pPr>
            <a:r>
              <a:rPr lang="nl-BE" sz="1200" dirty="0">
                <a:latin typeface="Century Gothic" pitchFamily="34" charset="0"/>
              </a:rPr>
              <a:t>Practical approach: tools / best </a:t>
            </a:r>
            <a:r>
              <a:rPr lang="nl-BE" sz="1200" dirty="0" err="1">
                <a:latin typeface="Century Gothic" pitchFamily="34" charset="0"/>
              </a:rPr>
              <a:t>practices</a:t>
            </a:r>
            <a:r>
              <a:rPr lang="nl-BE" sz="1200" dirty="0">
                <a:latin typeface="Century Gothic" pitchFamily="34" charset="0"/>
              </a:rPr>
              <a:t> / </a:t>
            </a:r>
            <a:r>
              <a:rPr lang="nl-BE" sz="1200" dirty="0" smtClean="0">
                <a:latin typeface="Century Gothic" pitchFamily="34" charset="0"/>
              </a:rPr>
              <a:t>checklists</a:t>
            </a:r>
            <a:endParaRPr lang="nl-BE" sz="1200" dirty="0">
              <a:latin typeface="Century Gothic" pitchFamily="34" charset="0"/>
            </a:endParaRPr>
          </a:p>
          <a:p>
            <a:pPr marL="1143000" lvl="2" indent="-228600">
              <a:buFont typeface="+mj-lt"/>
              <a:buAutoNum type="arabicPeriod"/>
            </a:pPr>
            <a:endParaRPr lang="nl-NL" sz="1200" dirty="0" smtClean="0">
              <a:latin typeface="Century Gothic" panose="020B0502020202020204" pitchFamily="34" charset="0"/>
            </a:endParaRPr>
          </a:p>
          <a:p>
            <a:pPr marL="1143000" lvl="2" indent="-228600">
              <a:buFont typeface="+mj-lt"/>
              <a:buAutoNum type="arabicPeriod"/>
            </a:pPr>
            <a:r>
              <a:rPr lang="nl-NL" sz="1200" dirty="0" err="1" smtClean="0">
                <a:latin typeface="Century Gothic" panose="020B0502020202020204" pitchFamily="34" charset="0"/>
              </a:rPr>
              <a:t>Invest</a:t>
            </a:r>
            <a:r>
              <a:rPr lang="nl-NL" sz="1200" dirty="0" smtClean="0">
                <a:latin typeface="Century Gothic" panose="020B0502020202020204" pitchFamily="34" charset="0"/>
              </a:rPr>
              <a:t> </a:t>
            </a:r>
            <a:r>
              <a:rPr lang="nl-NL" sz="1200" dirty="0">
                <a:latin typeface="Century Gothic" panose="020B0502020202020204" pitchFamily="34" charset="0"/>
              </a:rPr>
              <a:t>in </a:t>
            </a:r>
            <a:r>
              <a:rPr lang="nl-NL" sz="1200" dirty="0" err="1">
                <a:latin typeface="Century Gothic" panose="020B0502020202020204" pitchFamily="34" charset="0"/>
              </a:rPr>
              <a:t>sensibilisation</a:t>
            </a:r>
            <a:r>
              <a:rPr lang="nl-NL" sz="1200" dirty="0">
                <a:latin typeface="Century Gothic" panose="020B0502020202020204" pitchFamily="34" charset="0"/>
              </a:rPr>
              <a:t> </a:t>
            </a:r>
            <a:r>
              <a:rPr lang="nl-NL" sz="1200" dirty="0" smtClean="0">
                <a:latin typeface="Century Gothic" panose="020B0502020202020204" pitchFamily="34" charset="0"/>
              </a:rPr>
              <a:t>/ </a:t>
            </a:r>
            <a:r>
              <a:rPr lang="nl-NL" sz="1200" dirty="0" err="1" smtClean="0">
                <a:latin typeface="Century Gothic" panose="020B0502020202020204" pitchFamily="34" charset="0"/>
              </a:rPr>
              <a:t>education</a:t>
            </a:r>
            <a:r>
              <a:rPr lang="nl-NL" sz="1200" dirty="0" smtClean="0">
                <a:latin typeface="Century Gothic" panose="020B0502020202020204" pitchFamily="34" charset="0"/>
              </a:rPr>
              <a:t> / coaching of </a:t>
            </a:r>
            <a:r>
              <a:rPr lang="nl-NL" sz="1200" dirty="0" err="1">
                <a:latin typeface="Century Gothic" panose="020B0502020202020204" pitchFamily="34" charset="0"/>
              </a:rPr>
              <a:t>our</a:t>
            </a:r>
            <a:r>
              <a:rPr lang="nl-NL" sz="1200" dirty="0">
                <a:latin typeface="Century Gothic" panose="020B0502020202020204" pitchFamily="34" charset="0"/>
              </a:rPr>
              <a:t> AV </a:t>
            </a:r>
            <a:r>
              <a:rPr lang="nl-NL" sz="1200" dirty="0" smtClean="0">
                <a:latin typeface="Century Gothic" panose="020B0502020202020204" pitchFamily="34" charset="0"/>
              </a:rPr>
              <a:t>professionals / </a:t>
            </a:r>
            <a:r>
              <a:rPr lang="nl-NL" sz="1200" dirty="0" err="1" smtClean="0">
                <a:latin typeface="Century Gothic" panose="020B0502020202020204" pitchFamily="34" charset="0"/>
              </a:rPr>
              <a:t>methodology</a:t>
            </a:r>
            <a:endParaRPr lang="nl-NL" sz="1200" dirty="0">
              <a:latin typeface="Century Gothic" panose="020B0502020202020204" pitchFamily="34" charset="0"/>
            </a:endParaRPr>
          </a:p>
          <a:p>
            <a:pPr marL="1085850" lvl="2" indent="-171450">
              <a:buFont typeface="Arial" panose="020B0604020202020204" pitchFamily="34" charset="0"/>
              <a:buChar char="•"/>
            </a:pPr>
            <a:endParaRPr lang="nl-BE" sz="1200" dirty="0" smtClean="0">
              <a:latin typeface="Century Gothic" pitchFamily="34" charset="0"/>
            </a:endParaRPr>
          </a:p>
          <a:p>
            <a:pPr lvl="3"/>
            <a:endParaRPr lang="nl-BE" sz="1200" dirty="0">
              <a:latin typeface="Century Gothic" pitchFamily="34" charset="0"/>
            </a:endParaRPr>
          </a:p>
          <a:p>
            <a:pPr lvl="3"/>
            <a:endParaRPr lang="nl-BE" sz="1200" dirty="0" smtClean="0">
              <a:latin typeface="Century Gothic" pitchFamily="34" charset="0"/>
            </a:endParaRPr>
          </a:p>
          <a:p>
            <a:pPr lvl="2"/>
            <a:r>
              <a:rPr lang="nl-BE" sz="1200" dirty="0">
                <a:latin typeface="Century Gothic" pitchFamily="34" charset="0"/>
              </a:rPr>
              <a:t>	</a:t>
            </a:r>
            <a:endParaRPr lang="nl-BE" sz="1200" dirty="0" smtClean="0">
              <a:latin typeface="Century Gothic" pitchFamily="34" charset="0"/>
            </a:endParaRPr>
          </a:p>
        </p:txBody>
      </p:sp>
      <p:pic>
        <p:nvPicPr>
          <p:cNvPr id="20" name="Afbeelding 19"/>
          <p:cNvPicPr/>
          <p:nvPr/>
        </p:nvPicPr>
        <p:blipFill rotWithShape="1">
          <a:blip r:embed="rId3"/>
          <a:srcRect l="22149" r="22149"/>
          <a:stretch/>
        </p:blipFill>
        <p:spPr bwMode="auto">
          <a:xfrm>
            <a:off x="7668344" y="-4167"/>
            <a:ext cx="840105" cy="847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495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2294218" cy="369332"/>
          </a:xfrm>
          <a:prstGeom prst="rect">
            <a:avLst/>
          </a:prstGeom>
        </p:spPr>
        <p:txBody>
          <a:bodyPr wrap="none">
            <a:spAutoFit/>
          </a:bodyPr>
          <a:lstStyle/>
          <a:p>
            <a:r>
              <a:rPr lang="nl-BE" dirty="0" smtClean="0">
                <a:solidFill>
                  <a:srgbClr val="A0C40C"/>
                </a:solidFill>
                <a:latin typeface="Century Gothic" pitchFamily="34" charset="0"/>
              </a:rPr>
              <a:t>Carbon Calculator</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sp>
        <p:nvSpPr>
          <p:cNvPr id="20" name="Rechthoek 19"/>
          <p:cNvSpPr/>
          <p:nvPr/>
        </p:nvSpPr>
        <p:spPr>
          <a:xfrm>
            <a:off x="1619672" y="563558"/>
            <a:ext cx="6718319" cy="3416320"/>
          </a:xfrm>
          <a:prstGeom prst="rect">
            <a:avLst/>
          </a:prstGeom>
        </p:spPr>
        <p:txBody>
          <a:bodyPr wrap="square">
            <a:spAutoFit/>
          </a:bodyPr>
          <a:lstStyle/>
          <a:p>
            <a:endParaRPr lang="nl-NL" sz="1200" dirty="0" smtClean="0">
              <a:latin typeface="Century Gothic" pitchFamily="34" charset="0"/>
            </a:endParaRPr>
          </a:p>
          <a:p>
            <a:r>
              <a:rPr lang="nl-NL" sz="1200" b="1" dirty="0" smtClean="0">
                <a:latin typeface="Century Gothic" pitchFamily="34" charset="0"/>
              </a:rPr>
              <a:t>An </a:t>
            </a:r>
            <a:r>
              <a:rPr lang="nl-NL" sz="1200" b="1" dirty="0" err="1">
                <a:latin typeface="Century Gothic" pitchFamily="34" charset="0"/>
              </a:rPr>
              <a:t>operational</a:t>
            </a:r>
            <a:r>
              <a:rPr lang="nl-NL" sz="1200" b="1" dirty="0">
                <a:latin typeface="Century Gothic" pitchFamily="34" charset="0"/>
              </a:rPr>
              <a:t> carbon calculator </a:t>
            </a:r>
            <a:r>
              <a:rPr lang="nl-NL" sz="1200" b="1" dirty="0" err="1">
                <a:latin typeface="Century Gothic" pitchFamily="34" charset="0"/>
              </a:rPr>
              <a:t>for</a:t>
            </a:r>
            <a:r>
              <a:rPr lang="nl-NL" sz="1200" b="1" dirty="0">
                <a:latin typeface="Century Gothic" pitchFamily="34" charset="0"/>
              </a:rPr>
              <a:t> </a:t>
            </a:r>
            <a:r>
              <a:rPr lang="nl-NL" sz="1200" b="1" dirty="0" err="1">
                <a:latin typeface="Century Gothic" pitchFamily="34" charset="0"/>
              </a:rPr>
              <a:t>Flanders</a:t>
            </a:r>
            <a:r>
              <a:rPr lang="nl-NL" sz="1200" b="1" dirty="0">
                <a:latin typeface="Century Gothic" pitchFamily="34" charset="0"/>
              </a:rPr>
              <a:t>’ film </a:t>
            </a:r>
            <a:r>
              <a:rPr lang="nl-NL" sz="1200" b="1" dirty="0" err="1">
                <a:latin typeface="Century Gothic" pitchFamily="34" charset="0"/>
              </a:rPr>
              <a:t>industry</a:t>
            </a:r>
            <a:endParaRPr lang="nl-NL" sz="1200" b="1" dirty="0">
              <a:latin typeface="Century Gothic" pitchFamily="34" charset="0"/>
            </a:endParaRPr>
          </a:p>
          <a:p>
            <a:pPr marL="171450" indent="-171450">
              <a:buFont typeface="Arial" panose="020B0604020202020204" pitchFamily="34" charset="0"/>
              <a:buChar char="•"/>
            </a:pPr>
            <a:endParaRPr lang="nl-NL" sz="1200" dirty="0" smtClean="0">
              <a:latin typeface="Century Gothic" pitchFamily="34" charset="0"/>
            </a:endParaRPr>
          </a:p>
          <a:p>
            <a:pPr marL="171450" indent="-171450">
              <a:buFont typeface="Arial" panose="020B0604020202020204" pitchFamily="34" charset="0"/>
              <a:buChar char="•"/>
            </a:pPr>
            <a:r>
              <a:rPr lang="nl-NL" sz="1200" dirty="0" smtClean="0">
                <a:latin typeface="Century Gothic" pitchFamily="34" charset="0"/>
              </a:rPr>
              <a:t>Excel </a:t>
            </a:r>
            <a:r>
              <a:rPr lang="nl-NL" sz="1200" dirty="0" err="1" smtClean="0">
                <a:latin typeface="Century Gothic" panose="020B0502020202020204" pitchFamily="34" charset="0"/>
              </a:rPr>
              <a:t>application</a:t>
            </a:r>
            <a:r>
              <a:rPr lang="nl-NL" sz="1200" dirty="0" smtClean="0">
                <a:latin typeface="Century Gothic" panose="020B0502020202020204" pitchFamily="34" charset="0"/>
              </a:rPr>
              <a:t>: </a:t>
            </a:r>
            <a:r>
              <a:rPr lang="nl-NL" sz="1200" dirty="0" err="1" smtClean="0">
                <a:latin typeface="Century Gothic" panose="020B0502020202020204" pitchFamily="34" charset="0"/>
              </a:rPr>
              <a:t>calculation</a:t>
            </a:r>
            <a:r>
              <a:rPr lang="nl-NL" sz="1200" dirty="0" smtClean="0">
                <a:latin typeface="Century Gothic" panose="020B0502020202020204" pitchFamily="34" charset="0"/>
              </a:rPr>
              <a:t> of carbon </a:t>
            </a:r>
            <a:r>
              <a:rPr lang="nl-NL" sz="1200" dirty="0" err="1" smtClean="0">
                <a:latin typeface="Century Gothic" panose="020B0502020202020204" pitchFamily="34" charset="0"/>
              </a:rPr>
              <a:t>emission</a:t>
            </a:r>
            <a:r>
              <a:rPr lang="nl-NL" sz="1200" dirty="0" smtClean="0">
                <a:latin typeface="Century Gothic" panose="020B0502020202020204" pitchFamily="34" charset="0"/>
              </a:rPr>
              <a:t> of </a:t>
            </a:r>
            <a:r>
              <a:rPr lang="nl-NL" sz="1200" dirty="0" err="1" smtClean="0">
                <a:latin typeface="Century Gothic" panose="020B0502020202020204" pitchFamily="34" charset="0"/>
              </a:rPr>
              <a:t>each</a:t>
            </a:r>
            <a:r>
              <a:rPr lang="nl-NL" sz="1200" dirty="0" smtClean="0">
                <a:latin typeface="Century Gothic" panose="020B0502020202020204" pitchFamily="34" charset="0"/>
              </a:rPr>
              <a:t> feature fiction film </a:t>
            </a:r>
            <a:r>
              <a:rPr lang="nl-NL" sz="1200" dirty="0" err="1" smtClean="0">
                <a:latin typeface="Century Gothic" panose="020B0502020202020204" pitchFamily="34" charset="0"/>
              </a:rPr>
              <a:t>that</a:t>
            </a:r>
            <a:r>
              <a:rPr lang="nl-NL" sz="1200" dirty="0" smtClean="0">
                <a:latin typeface="Century Gothic" panose="020B0502020202020204" pitchFamily="34" charset="0"/>
              </a:rPr>
              <a:t> </a:t>
            </a:r>
            <a:r>
              <a:rPr lang="nl-NL" sz="1200" dirty="0" err="1" smtClean="0">
                <a:latin typeface="Century Gothic" panose="020B0502020202020204" pitchFamily="34" charset="0"/>
              </a:rPr>
              <a:t>gets</a:t>
            </a:r>
            <a:r>
              <a:rPr lang="nl-NL" sz="1200" dirty="0" smtClean="0">
                <a:latin typeface="Century Gothic" panose="020B0502020202020204" pitchFamily="34" charset="0"/>
              </a:rPr>
              <a:t> VAF-</a:t>
            </a:r>
            <a:r>
              <a:rPr lang="nl-NL" sz="1200" dirty="0" err="1" smtClean="0">
                <a:latin typeface="Century Gothic" panose="020B0502020202020204" pitchFamily="34" charset="0"/>
              </a:rPr>
              <a:t>production</a:t>
            </a:r>
            <a:r>
              <a:rPr lang="nl-NL" sz="1200" dirty="0" smtClean="0">
                <a:latin typeface="Century Gothic" panose="020B0502020202020204" pitchFamily="34" charset="0"/>
              </a:rPr>
              <a:t> support</a:t>
            </a:r>
          </a:p>
          <a:p>
            <a:pPr marL="171450" indent="-171450">
              <a:buFont typeface="Arial" panose="020B0604020202020204" pitchFamily="34" charset="0"/>
              <a:buChar char="•"/>
            </a:pPr>
            <a:r>
              <a:rPr lang="nl-NL" sz="1200" dirty="0" smtClean="0">
                <a:latin typeface="Century Gothic" panose="020B0502020202020204" pitchFamily="34" charset="0"/>
              </a:rPr>
              <a:t>Scope</a:t>
            </a:r>
            <a:r>
              <a:rPr lang="nl-NL" sz="1200" dirty="0">
                <a:latin typeface="Century Gothic" panose="020B0502020202020204" pitchFamily="34" charset="0"/>
              </a:rPr>
              <a:t>: pre-</a:t>
            </a:r>
            <a:r>
              <a:rPr lang="nl-NL" sz="1200" dirty="0" err="1">
                <a:latin typeface="Century Gothic" panose="020B0502020202020204" pitchFamily="34" charset="0"/>
              </a:rPr>
              <a:t>production</a:t>
            </a:r>
            <a:r>
              <a:rPr lang="nl-NL" sz="1200" dirty="0">
                <a:latin typeface="Century Gothic" panose="020B0502020202020204" pitchFamily="34" charset="0"/>
              </a:rPr>
              <a:t>, </a:t>
            </a:r>
            <a:r>
              <a:rPr lang="nl-NL" sz="1200" dirty="0" err="1">
                <a:latin typeface="Century Gothic" panose="020B0502020202020204" pitchFamily="34" charset="0"/>
              </a:rPr>
              <a:t>production</a:t>
            </a:r>
            <a:r>
              <a:rPr lang="nl-NL" sz="1200" dirty="0">
                <a:latin typeface="Century Gothic" panose="020B0502020202020204" pitchFamily="34" charset="0"/>
              </a:rPr>
              <a:t>, post-</a:t>
            </a:r>
            <a:r>
              <a:rPr lang="nl-NL" sz="1200" dirty="0" err="1">
                <a:latin typeface="Century Gothic" panose="020B0502020202020204" pitchFamily="34" charset="0"/>
              </a:rPr>
              <a:t>production</a:t>
            </a: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err="1" smtClean="0">
                <a:latin typeface="Century Gothic" panose="020B0502020202020204" pitchFamily="34" charset="0"/>
              </a:rPr>
              <a:t>Categories</a:t>
            </a:r>
            <a:r>
              <a:rPr lang="nl-NL" sz="1200" dirty="0" smtClean="0">
                <a:latin typeface="Century Gothic" panose="020B0502020202020204" pitchFamily="34" charset="0"/>
              </a:rPr>
              <a:t> </a:t>
            </a:r>
            <a:r>
              <a:rPr lang="nl-NL" sz="1200" dirty="0">
                <a:latin typeface="Century Gothic" panose="020B0502020202020204" pitchFamily="34" charset="0"/>
              </a:rPr>
              <a:t>/ tab pages:</a:t>
            </a:r>
          </a:p>
          <a:p>
            <a:pPr lvl="1"/>
            <a:r>
              <a:rPr lang="nl-NL" sz="1200" dirty="0">
                <a:latin typeface="Century Gothic" panose="020B0502020202020204" pitchFamily="34" charset="0"/>
              </a:rPr>
              <a:t>General information</a:t>
            </a:r>
          </a:p>
          <a:p>
            <a:pPr lvl="1"/>
            <a:r>
              <a:rPr lang="nl-NL" sz="1200" dirty="0">
                <a:latin typeface="Century Gothic" panose="020B0502020202020204" pitchFamily="34" charset="0"/>
              </a:rPr>
              <a:t>Transport</a:t>
            </a:r>
          </a:p>
          <a:p>
            <a:pPr lvl="1"/>
            <a:r>
              <a:rPr lang="nl-NL" sz="1200" dirty="0" err="1">
                <a:latin typeface="Century Gothic" panose="020B0502020202020204" pitchFamily="34" charset="0"/>
              </a:rPr>
              <a:t>Production</a:t>
            </a:r>
            <a:r>
              <a:rPr lang="nl-NL" sz="1200" dirty="0">
                <a:latin typeface="Century Gothic" panose="020B0502020202020204" pitchFamily="34" charset="0"/>
              </a:rPr>
              <a:t> of </a:t>
            </a:r>
            <a:r>
              <a:rPr lang="nl-NL" sz="1200" dirty="0" err="1">
                <a:latin typeface="Century Gothic" panose="020B0502020202020204" pitchFamily="34" charset="0"/>
              </a:rPr>
              <a:t>electricity</a:t>
            </a:r>
            <a:endParaRPr lang="nl-NL" sz="1200" dirty="0">
              <a:latin typeface="Century Gothic" panose="020B0502020202020204" pitchFamily="34" charset="0"/>
            </a:endParaRPr>
          </a:p>
          <a:p>
            <a:pPr lvl="1"/>
            <a:r>
              <a:rPr lang="nl-NL" sz="1200" dirty="0" err="1">
                <a:latin typeface="Century Gothic" panose="020B0502020202020204" pitchFamily="34" charset="0"/>
              </a:rPr>
              <a:t>Use</a:t>
            </a:r>
            <a:r>
              <a:rPr lang="nl-NL" sz="1200" dirty="0">
                <a:latin typeface="Century Gothic" panose="020B0502020202020204" pitchFamily="34" charset="0"/>
              </a:rPr>
              <a:t> of </a:t>
            </a:r>
            <a:r>
              <a:rPr lang="nl-NL" sz="1200" dirty="0" err="1">
                <a:latin typeface="Century Gothic" panose="020B0502020202020204" pitchFamily="34" charset="0"/>
              </a:rPr>
              <a:t>electricity</a:t>
            </a:r>
            <a:endParaRPr lang="nl-NL" sz="1200" dirty="0">
              <a:latin typeface="Century Gothic" panose="020B0502020202020204" pitchFamily="34" charset="0"/>
            </a:endParaRPr>
          </a:p>
          <a:p>
            <a:pPr lvl="1"/>
            <a:r>
              <a:rPr lang="nl-NL" sz="1200" dirty="0" err="1">
                <a:latin typeface="Century Gothic" panose="020B0502020202020204" pitchFamily="34" charset="0"/>
              </a:rPr>
              <a:t>Heating</a:t>
            </a:r>
            <a:endParaRPr lang="nl-NL" sz="1200" dirty="0">
              <a:latin typeface="Century Gothic" panose="020B0502020202020204" pitchFamily="34" charset="0"/>
            </a:endParaRPr>
          </a:p>
          <a:p>
            <a:pPr lvl="1"/>
            <a:r>
              <a:rPr lang="nl-NL" sz="1200" dirty="0">
                <a:latin typeface="Century Gothic" panose="020B0502020202020204" pitchFamily="34" charset="0"/>
              </a:rPr>
              <a:t>Waste</a:t>
            </a:r>
          </a:p>
          <a:p>
            <a:pPr lvl="1"/>
            <a:r>
              <a:rPr lang="nl-NL" sz="1200" dirty="0">
                <a:latin typeface="Century Gothic" panose="020B0502020202020204" pitchFamily="34" charset="0"/>
              </a:rPr>
              <a:t>Catering</a:t>
            </a:r>
          </a:p>
          <a:p>
            <a:pPr lvl="1"/>
            <a:r>
              <a:rPr lang="nl-NL" sz="1200" dirty="0">
                <a:latin typeface="Century Gothic" panose="020B0502020202020204" pitchFamily="34" charset="0"/>
              </a:rPr>
              <a:t>Hotels</a:t>
            </a:r>
          </a:p>
          <a:p>
            <a:pPr lvl="1"/>
            <a:r>
              <a:rPr lang="nl-NL" sz="1200" dirty="0" err="1" smtClean="0">
                <a:latin typeface="Century Gothic" panose="020B0502020202020204" pitchFamily="34" charset="0"/>
              </a:rPr>
              <a:t>Other</a:t>
            </a:r>
            <a:r>
              <a:rPr lang="nl-NL" sz="1200" dirty="0" smtClean="0">
                <a:latin typeface="Century Gothic" panose="020B0502020202020204" pitchFamily="34" charset="0"/>
              </a:rPr>
              <a:t> (</a:t>
            </a:r>
            <a:r>
              <a:rPr lang="nl-NL" sz="1200" dirty="0" err="1" smtClean="0">
                <a:latin typeface="Century Gothic" panose="020B0502020202020204" pitchFamily="34" charset="0"/>
              </a:rPr>
              <a:t>material</a:t>
            </a:r>
            <a:r>
              <a:rPr lang="nl-NL" sz="1200" dirty="0" smtClean="0">
                <a:latin typeface="Century Gothic" panose="020B0502020202020204" pitchFamily="34" charset="0"/>
              </a:rPr>
              <a:t> / post-</a:t>
            </a:r>
            <a:r>
              <a:rPr lang="nl-NL" sz="1200" dirty="0" err="1" smtClean="0">
                <a:latin typeface="Century Gothic" panose="020B0502020202020204" pitchFamily="34" charset="0"/>
              </a:rPr>
              <a:t>production</a:t>
            </a:r>
            <a:r>
              <a:rPr lang="nl-NL" sz="1200" dirty="0" smtClean="0">
                <a:latin typeface="Century Gothic" panose="020B0502020202020204" pitchFamily="34" charset="0"/>
              </a:rPr>
              <a:t> / …)</a:t>
            </a:r>
            <a:endParaRPr lang="nl-NL" sz="1200" dirty="0">
              <a:latin typeface="Century Gothic" panose="020B0502020202020204" pitchFamily="34" charset="0"/>
            </a:endParaRPr>
          </a:p>
          <a:p>
            <a:pPr marL="171450" indent="-171450">
              <a:buFont typeface="Arial" pitchFamily="34" charset="0"/>
              <a:buChar char="•"/>
            </a:pPr>
            <a:endParaRPr lang="nl-NL" sz="1200" dirty="0">
              <a:latin typeface="Century Gothic" panose="020B0502020202020204" pitchFamily="34" charset="0"/>
            </a:endParaRPr>
          </a:p>
          <a:p>
            <a:r>
              <a:rPr lang="nl-BE" sz="1200" dirty="0" smtClean="0">
                <a:latin typeface="Century Gothic" pitchFamily="34" charset="0"/>
              </a:rPr>
              <a:t> </a:t>
            </a:r>
            <a:endParaRPr lang="nl-BE" sz="1400" dirty="0">
              <a:latin typeface="Century Gothic" pitchFamily="34" charset="0"/>
            </a:endParaRPr>
          </a:p>
        </p:txBody>
      </p:sp>
      <p:pic>
        <p:nvPicPr>
          <p:cNvPr id="22" name="Afbeelding 21"/>
          <p:cNvPicPr/>
          <p:nvPr/>
        </p:nvPicPr>
        <p:blipFill rotWithShape="1">
          <a:blip r:embed="rId4"/>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23" name="Tekstvak 22"/>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spTree>
    <p:extLst>
      <p:ext uri="{BB962C8B-B14F-4D97-AF65-F5344CB8AC3E}">
        <p14:creationId xmlns:p14="http://schemas.microsoft.com/office/powerpoint/2010/main" val="2901710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2294218" cy="369332"/>
          </a:xfrm>
          <a:prstGeom prst="rect">
            <a:avLst/>
          </a:prstGeom>
        </p:spPr>
        <p:txBody>
          <a:bodyPr wrap="none">
            <a:spAutoFit/>
          </a:bodyPr>
          <a:lstStyle/>
          <a:p>
            <a:r>
              <a:rPr lang="nl-BE" dirty="0" smtClean="0">
                <a:solidFill>
                  <a:srgbClr val="A0C40C"/>
                </a:solidFill>
                <a:latin typeface="Century Gothic" pitchFamily="34" charset="0"/>
              </a:rPr>
              <a:t>Carbon </a:t>
            </a:r>
            <a:r>
              <a:rPr lang="nl-BE" dirty="0" smtClean="0">
                <a:solidFill>
                  <a:srgbClr val="A0C40C"/>
                </a:solidFill>
                <a:latin typeface="Century Gothic" pitchFamily="34" charset="0"/>
              </a:rPr>
              <a:t>Calculator</a:t>
            </a:r>
            <a:endParaRPr lang="nl-BE" dirty="0">
              <a:solidFill>
                <a:srgbClr val="A0C40C"/>
              </a:solidFill>
            </a:endParaRPr>
          </a:p>
        </p:txBody>
      </p:sp>
      <p:pic>
        <p:nvPicPr>
          <p:cNvPr id="16" name="Afbeelding 15"/>
          <p:cNvPicPr>
            <a:picLocks noChangeAspect="1"/>
          </p:cNvPicPr>
          <p:nvPr/>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97" t="21164" r="10681" b="7784"/>
          <a:stretch/>
        </p:blipFill>
        <p:spPr bwMode="auto">
          <a:xfrm>
            <a:off x="1162167" y="1095586"/>
            <a:ext cx="7805445" cy="319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Afbeelding 20"/>
          <p:cNvPicPr/>
          <p:nvPr/>
        </p:nvPicPr>
        <p:blipFill rotWithShape="1">
          <a:blip r:embed="rId4"/>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20" name="Tekstvak 19"/>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spTree>
    <p:extLst>
      <p:ext uri="{BB962C8B-B14F-4D97-AF65-F5344CB8AC3E}">
        <p14:creationId xmlns:p14="http://schemas.microsoft.com/office/powerpoint/2010/main" val="2476443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4841390" cy="369332"/>
          </a:xfrm>
          <a:prstGeom prst="rect">
            <a:avLst/>
          </a:prstGeom>
        </p:spPr>
        <p:txBody>
          <a:bodyPr wrap="none">
            <a:spAutoFit/>
          </a:bodyPr>
          <a:lstStyle/>
          <a:p>
            <a:r>
              <a:rPr lang="nl-BE" dirty="0" smtClean="0">
                <a:solidFill>
                  <a:srgbClr val="A0C40C"/>
                </a:solidFill>
                <a:latin typeface="Century Gothic" pitchFamily="34" charset="0"/>
              </a:rPr>
              <a:t>Carbon footprint of the </a:t>
            </a:r>
            <a:r>
              <a:rPr lang="nl-BE" dirty="0" err="1" smtClean="0">
                <a:solidFill>
                  <a:srgbClr val="A0C40C"/>
                </a:solidFill>
                <a:latin typeface="Century Gothic" pitchFamily="34" charset="0"/>
              </a:rPr>
              <a:t>Flemish</a:t>
            </a:r>
            <a:r>
              <a:rPr lang="nl-BE" dirty="0" smtClean="0">
                <a:solidFill>
                  <a:srgbClr val="A0C40C"/>
                </a:solidFill>
                <a:latin typeface="Century Gothic" pitchFamily="34" charset="0"/>
              </a:rPr>
              <a:t> film sector</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sp>
        <p:nvSpPr>
          <p:cNvPr id="20" name="Rechthoek 19"/>
          <p:cNvSpPr/>
          <p:nvPr/>
        </p:nvSpPr>
        <p:spPr>
          <a:xfrm>
            <a:off x="1832437" y="601257"/>
            <a:ext cx="3027596" cy="3231654"/>
          </a:xfrm>
          <a:prstGeom prst="rect">
            <a:avLst/>
          </a:prstGeom>
        </p:spPr>
        <p:txBody>
          <a:bodyPr wrap="square">
            <a:spAutoFit/>
          </a:bodyPr>
          <a:lstStyle/>
          <a:p>
            <a:r>
              <a:rPr lang="nl-BE" sz="1200" b="1" dirty="0" smtClean="0">
                <a:latin typeface="Century Gothic" pitchFamily="34" charset="0"/>
              </a:rPr>
              <a:t>Deskresearch</a:t>
            </a:r>
          </a:p>
          <a:p>
            <a:endParaRPr lang="nl-BE" sz="1200" dirty="0" smtClean="0">
              <a:latin typeface="Century Gothic" pitchFamily="34" charset="0"/>
            </a:endParaRPr>
          </a:p>
          <a:p>
            <a:r>
              <a:rPr lang="nl-NL" sz="1200" dirty="0">
                <a:latin typeface="Century Gothic" panose="020B0502020202020204" pitchFamily="34" charset="0"/>
              </a:rPr>
              <a:t>A lot of information was </a:t>
            </a:r>
            <a:r>
              <a:rPr lang="nl-NL" sz="1200" dirty="0" err="1">
                <a:latin typeface="Century Gothic" panose="020B0502020202020204" pitchFamily="34" charset="0"/>
              </a:rPr>
              <a:t>gathered</a:t>
            </a:r>
            <a:r>
              <a:rPr lang="nl-NL" sz="1200" dirty="0">
                <a:latin typeface="Century Gothic" panose="020B0502020202020204" pitchFamily="34" charset="0"/>
              </a:rPr>
              <a:t>:</a:t>
            </a:r>
          </a:p>
          <a:p>
            <a:pPr marL="171450" indent="-171450">
              <a:buFont typeface="Arial" pitchFamily="34" charset="0"/>
              <a:buChar char="•"/>
            </a:pPr>
            <a:endParaRPr lang="nl-NL" sz="1200" dirty="0">
              <a:latin typeface="Century Gothic" panose="020B0502020202020204" pitchFamily="34" charset="0"/>
            </a:endParaRPr>
          </a:p>
          <a:p>
            <a:r>
              <a:rPr lang="nl-NL" sz="1200" dirty="0" smtClean="0">
                <a:latin typeface="Century Gothic" panose="020B0502020202020204" pitchFamily="34" charset="0"/>
              </a:rPr>
              <a:t>A </a:t>
            </a:r>
            <a:r>
              <a:rPr lang="nl-NL" sz="1200" dirty="0">
                <a:latin typeface="Century Gothic" panose="020B0502020202020204" pitchFamily="34" charset="0"/>
              </a:rPr>
              <a:t>carbon </a:t>
            </a:r>
            <a:r>
              <a:rPr lang="nl-NL" sz="1200" dirty="0" err="1">
                <a:latin typeface="Century Gothic" panose="020B0502020202020204" pitchFamily="34" charset="0"/>
              </a:rPr>
              <a:t>calculation</a:t>
            </a:r>
            <a:r>
              <a:rPr lang="nl-NL" sz="1200" dirty="0">
                <a:latin typeface="Century Gothic" panose="020B0502020202020204" pitchFamily="34" charset="0"/>
              </a:rPr>
              <a:t> of </a:t>
            </a:r>
            <a:r>
              <a:rPr lang="nl-NL" sz="1200" dirty="0" err="1">
                <a:latin typeface="Century Gothic" panose="020B0502020202020204" pitchFamily="34" charset="0"/>
              </a:rPr>
              <a:t>six</a:t>
            </a:r>
            <a:r>
              <a:rPr lang="nl-NL" sz="1200" dirty="0">
                <a:latin typeface="Century Gothic" panose="020B0502020202020204" pitchFamily="34" charset="0"/>
              </a:rPr>
              <a:t> films</a:t>
            </a:r>
          </a:p>
          <a:p>
            <a:pPr marL="171450" indent="-171450">
              <a:buFont typeface="Arial" pitchFamily="34" charset="0"/>
              <a:buChar char="•"/>
            </a:pPr>
            <a:r>
              <a:rPr lang="nl-NL" sz="1200" dirty="0" err="1">
                <a:latin typeface="Century Gothic" panose="020B0502020202020204" pitchFamily="34" charset="0"/>
              </a:rPr>
              <a:t>four</a:t>
            </a:r>
            <a:r>
              <a:rPr lang="nl-NL" sz="1200" dirty="0">
                <a:latin typeface="Century Gothic" panose="020B0502020202020204" pitchFamily="34" charset="0"/>
              </a:rPr>
              <a:t> films </a:t>
            </a:r>
            <a:r>
              <a:rPr lang="nl-NL" sz="1200" dirty="0" err="1">
                <a:latin typeface="Century Gothic" panose="020B0502020202020204" pitchFamily="34" charset="0"/>
              </a:rPr>
              <a:t>that</a:t>
            </a:r>
            <a:r>
              <a:rPr lang="nl-NL" sz="1200" dirty="0">
                <a:latin typeface="Century Gothic" panose="020B0502020202020204" pitchFamily="34" charset="0"/>
              </a:rPr>
              <a:t> </a:t>
            </a:r>
            <a:r>
              <a:rPr lang="nl-NL" sz="1200" dirty="0" err="1">
                <a:latin typeface="Century Gothic" panose="020B0502020202020204" pitchFamily="34" charset="0"/>
              </a:rPr>
              <a:t>were</a:t>
            </a:r>
            <a:r>
              <a:rPr lang="nl-NL" sz="1200" dirty="0">
                <a:latin typeface="Century Gothic" panose="020B0502020202020204" pitchFamily="34" charset="0"/>
              </a:rPr>
              <a:t> </a:t>
            </a:r>
            <a:r>
              <a:rPr lang="nl-NL" sz="1200" dirty="0" err="1">
                <a:latin typeface="Century Gothic" panose="020B0502020202020204" pitchFamily="34" charset="0"/>
              </a:rPr>
              <a:t>recently</a:t>
            </a:r>
            <a:r>
              <a:rPr lang="nl-NL" sz="1200" dirty="0">
                <a:latin typeface="Century Gothic" panose="020B0502020202020204" pitchFamily="34" charset="0"/>
              </a:rPr>
              <a:t> </a:t>
            </a:r>
            <a:r>
              <a:rPr lang="nl-NL" sz="1200" dirty="0" err="1">
                <a:latin typeface="Century Gothic" panose="020B0502020202020204" pitchFamily="34" charset="0"/>
              </a:rPr>
              <a:t>produced</a:t>
            </a:r>
            <a:r>
              <a:rPr lang="nl-NL" sz="1200" dirty="0">
                <a:latin typeface="Century Gothic" panose="020B0502020202020204" pitchFamily="34" charset="0"/>
              </a:rPr>
              <a:t> </a:t>
            </a:r>
          </a:p>
          <a:p>
            <a:pPr marL="171450" indent="-171450">
              <a:buFont typeface="Arial" pitchFamily="34" charset="0"/>
              <a:buChar char="•"/>
            </a:pPr>
            <a:r>
              <a:rPr lang="nl-NL" sz="1200" dirty="0">
                <a:latin typeface="Century Gothic" panose="020B0502020202020204" pitchFamily="34" charset="0"/>
              </a:rPr>
              <a:t>Set- </a:t>
            </a:r>
            <a:r>
              <a:rPr lang="nl-NL" sz="1200" dirty="0" err="1">
                <a:latin typeface="Century Gothic" panose="020B0502020202020204" pitchFamily="34" charset="0"/>
              </a:rPr>
              <a:t>and</a:t>
            </a:r>
            <a:r>
              <a:rPr lang="nl-NL" sz="1200" dirty="0">
                <a:latin typeface="Century Gothic" panose="020B0502020202020204" pitchFamily="34" charset="0"/>
              </a:rPr>
              <a:t> desk research on </a:t>
            </a:r>
            <a:r>
              <a:rPr lang="nl-NL" sz="1200" dirty="0" err="1">
                <a:latin typeface="Century Gothic" panose="020B0502020202020204" pitchFamily="34" charset="0"/>
              </a:rPr>
              <a:t>two</a:t>
            </a:r>
            <a:r>
              <a:rPr lang="nl-NL" sz="1200" dirty="0">
                <a:latin typeface="Century Gothic" panose="020B0502020202020204" pitchFamily="34" charset="0"/>
              </a:rPr>
              <a:t> films in (pre-)</a:t>
            </a:r>
            <a:r>
              <a:rPr lang="nl-NL" sz="1200" dirty="0" err="1">
                <a:latin typeface="Century Gothic" panose="020B0502020202020204" pitchFamily="34" charset="0"/>
              </a:rPr>
              <a:t>production</a:t>
            </a:r>
            <a:r>
              <a:rPr lang="nl-NL" sz="1200" dirty="0">
                <a:latin typeface="Century Gothic" panose="020B0502020202020204" pitchFamily="34" charset="0"/>
              </a:rPr>
              <a:t> </a:t>
            </a:r>
            <a:endParaRPr lang="nl-NL" sz="1200" dirty="0" smtClean="0">
              <a:latin typeface="Century Gothic" panose="020B0502020202020204" pitchFamily="34" charset="0"/>
            </a:endParaRPr>
          </a:p>
          <a:p>
            <a:pPr marL="171450" indent="-171450">
              <a:buFont typeface="Arial" pitchFamily="34" charset="0"/>
              <a:buChar char="•"/>
            </a:pPr>
            <a:endParaRPr lang="nl-NL" sz="1200" dirty="0">
              <a:latin typeface="Century Gothic" panose="020B0502020202020204" pitchFamily="34" charset="0"/>
            </a:endParaRPr>
          </a:p>
          <a:p>
            <a:r>
              <a:rPr lang="nl-NL" sz="1200" dirty="0" err="1">
                <a:latin typeface="Century Gothic" pitchFamily="34" charset="0"/>
              </a:rPr>
              <a:t>Emission</a:t>
            </a:r>
            <a:r>
              <a:rPr lang="nl-NL" sz="1200" dirty="0">
                <a:latin typeface="Century Gothic" pitchFamily="34" charset="0"/>
              </a:rPr>
              <a:t>:  </a:t>
            </a:r>
            <a:r>
              <a:rPr lang="nl-NL" sz="1200" b="1" dirty="0">
                <a:latin typeface="Century Gothic" pitchFamily="34" charset="0"/>
              </a:rPr>
              <a:t>52,44 ton CO2 - 159,44 ton CO2 per film</a:t>
            </a:r>
          </a:p>
          <a:p>
            <a:endParaRPr lang="nl-BE" sz="1200" dirty="0">
              <a:latin typeface="Century Gothic" pitchFamily="34" charset="0"/>
            </a:endParaRPr>
          </a:p>
          <a:p>
            <a:endParaRPr lang="nl-NL" sz="1200" dirty="0">
              <a:latin typeface="Century Gothic" pitchFamily="34" charset="0"/>
            </a:endParaRPr>
          </a:p>
          <a:p>
            <a:pPr marL="171450" indent="-171450">
              <a:buFont typeface="Arial" pitchFamily="34" charset="0"/>
              <a:buChar char="•"/>
            </a:pPr>
            <a:endParaRPr lang="nl-NL" sz="1200" dirty="0" smtClean="0">
              <a:latin typeface="Century Gothic" pitchFamily="34" charset="0"/>
            </a:endParaRPr>
          </a:p>
          <a:p>
            <a:pPr lvl="1"/>
            <a:endParaRPr lang="nl-NL" sz="1200" dirty="0">
              <a:latin typeface="Century Gothic" pitchFamily="34" charset="0"/>
            </a:endParaRPr>
          </a:p>
          <a:p>
            <a:endParaRPr lang="nl-NL" sz="1200" dirty="0" smtClean="0">
              <a:latin typeface="Century Gothic" pitchFamily="34" charset="0"/>
            </a:endParaRPr>
          </a:p>
        </p:txBody>
      </p:sp>
      <p:graphicFrame>
        <p:nvGraphicFramePr>
          <p:cNvPr id="21" name="Grafiek 20"/>
          <p:cNvGraphicFramePr/>
          <p:nvPr>
            <p:extLst>
              <p:ext uri="{D42A27DB-BD31-4B8C-83A1-F6EECF244321}">
                <p14:modId xmlns:p14="http://schemas.microsoft.com/office/powerpoint/2010/main" val="1972853271"/>
              </p:ext>
            </p:extLst>
          </p:nvPr>
        </p:nvGraphicFramePr>
        <p:xfrm>
          <a:off x="3676552" y="1923678"/>
          <a:ext cx="5438775" cy="2590800"/>
        </p:xfrm>
        <a:graphic>
          <a:graphicData uri="http://schemas.openxmlformats.org/drawingml/2006/chart">
            <c:chart xmlns:c="http://schemas.openxmlformats.org/drawingml/2006/chart" xmlns:r="http://schemas.openxmlformats.org/officeDocument/2006/relationships" r:id="rId4"/>
          </a:graphicData>
        </a:graphic>
      </p:graphicFrame>
      <p:pic>
        <p:nvPicPr>
          <p:cNvPr id="22" name="Afbeelding 21"/>
          <p:cNvPicPr/>
          <p:nvPr/>
        </p:nvPicPr>
        <p:blipFill rotWithShape="1">
          <a:blip r:embed="rId5"/>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23" name="Tekstvak 22"/>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spTree>
    <p:extLst>
      <p:ext uri="{BB962C8B-B14F-4D97-AF65-F5344CB8AC3E}">
        <p14:creationId xmlns:p14="http://schemas.microsoft.com/office/powerpoint/2010/main" val="57205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2218877" cy="369332"/>
          </a:xfrm>
          <a:prstGeom prst="rect">
            <a:avLst/>
          </a:prstGeom>
        </p:spPr>
        <p:txBody>
          <a:bodyPr wrap="none">
            <a:spAutoFit/>
          </a:bodyPr>
          <a:lstStyle/>
          <a:p>
            <a:r>
              <a:rPr lang="nl-BE" dirty="0" smtClean="0">
                <a:solidFill>
                  <a:srgbClr val="A0C40C"/>
                </a:solidFill>
                <a:latin typeface="Century Gothic" pitchFamily="34" charset="0"/>
              </a:rPr>
              <a:t>TRIAS ENERGETICA</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cxnSp>
        <p:nvCxnSpPr>
          <p:cNvPr id="20" name="Rechte verbindingslijn 19"/>
          <p:cNvCxnSpPr>
            <a:stCxn id="21" idx="1"/>
            <a:endCxn id="21" idx="5"/>
          </p:cNvCxnSpPr>
          <p:nvPr/>
        </p:nvCxnSpPr>
        <p:spPr>
          <a:xfrm>
            <a:off x="3711233" y="2382725"/>
            <a:ext cx="231403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Gelijkbenige driehoek 20"/>
          <p:cNvSpPr/>
          <p:nvPr/>
        </p:nvSpPr>
        <p:spPr>
          <a:xfrm>
            <a:off x="2554214" y="373348"/>
            <a:ext cx="4628076" cy="401875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BE" sz="1200">
              <a:latin typeface="Century Gothic" panose="020B0502020202020204" pitchFamily="34" charset="0"/>
            </a:endParaRPr>
          </a:p>
        </p:txBody>
      </p:sp>
      <p:cxnSp>
        <p:nvCxnSpPr>
          <p:cNvPr id="22" name="Rechte verbindingslijn 21"/>
          <p:cNvCxnSpPr>
            <a:stCxn id="21" idx="1"/>
            <a:endCxn id="21" idx="5"/>
          </p:cNvCxnSpPr>
          <p:nvPr/>
        </p:nvCxnSpPr>
        <p:spPr>
          <a:xfrm>
            <a:off x="3711233" y="2382725"/>
            <a:ext cx="231403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3" name="Rechte verbindingslijn 22"/>
          <p:cNvCxnSpPr>
            <a:stCxn id="21" idx="1"/>
            <a:endCxn id="21" idx="3"/>
          </p:cNvCxnSpPr>
          <p:nvPr/>
        </p:nvCxnSpPr>
        <p:spPr>
          <a:xfrm>
            <a:off x="3711233" y="2382725"/>
            <a:ext cx="1157019" cy="2009376"/>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kstvak 23"/>
          <p:cNvSpPr txBox="1"/>
          <p:nvPr/>
        </p:nvSpPr>
        <p:spPr>
          <a:xfrm>
            <a:off x="4370740" y="2954983"/>
            <a:ext cx="2500288" cy="276999"/>
          </a:xfrm>
          <a:prstGeom prst="rect">
            <a:avLst/>
          </a:prstGeom>
          <a:noFill/>
        </p:spPr>
        <p:txBody>
          <a:bodyPr wrap="square" rtlCol="0">
            <a:spAutoFit/>
          </a:bodyPr>
          <a:lstStyle/>
          <a:p>
            <a:r>
              <a:rPr lang="nl-BE" sz="1200" b="1" dirty="0" smtClean="0">
                <a:solidFill>
                  <a:schemeClr val="accent2"/>
                </a:solidFill>
                <a:latin typeface="Century Gothic" panose="020B0502020202020204" pitchFamily="34" charset="0"/>
              </a:rPr>
              <a:t>Generator </a:t>
            </a:r>
            <a:r>
              <a:rPr lang="nl-BE" sz="1200" b="1" dirty="0" smtClean="0">
                <a:solidFill>
                  <a:schemeClr val="accent2"/>
                </a:solidFill>
                <a:latin typeface="Century Gothic" panose="020B0502020202020204" pitchFamily="34" charset="0"/>
              </a:rPr>
              <a:t>on </a:t>
            </a:r>
            <a:r>
              <a:rPr lang="nl-BE" sz="1200" b="1" dirty="0" err="1" smtClean="0">
                <a:solidFill>
                  <a:schemeClr val="accent2"/>
                </a:solidFill>
                <a:latin typeface="Century Gothic" panose="020B0502020202020204" pitchFamily="34" charset="0"/>
              </a:rPr>
              <a:t>biofuel</a:t>
            </a:r>
            <a:endParaRPr lang="nl-BE" sz="1200" b="1" dirty="0">
              <a:solidFill>
                <a:schemeClr val="accent2"/>
              </a:solidFill>
              <a:latin typeface="Century Gothic" panose="020B0502020202020204" pitchFamily="34" charset="0"/>
            </a:endParaRPr>
          </a:p>
        </p:txBody>
      </p:sp>
      <p:sp>
        <p:nvSpPr>
          <p:cNvPr id="25" name="Tekstvak 24"/>
          <p:cNvSpPr txBox="1"/>
          <p:nvPr/>
        </p:nvSpPr>
        <p:spPr>
          <a:xfrm>
            <a:off x="2261947" y="3268317"/>
            <a:ext cx="2124236" cy="646331"/>
          </a:xfrm>
          <a:prstGeom prst="rect">
            <a:avLst/>
          </a:prstGeom>
          <a:noFill/>
        </p:spPr>
        <p:txBody>
          <a:bodyPr wrap="square" rtlCol="0">
            <a:spAutoFit/>
          </a:bodyPr>
          <a:lstStyle/>
          <a:p>
            <a:pPr algn="r"/>
            <a:r>
              <a:rPr lang="nl-BE" sz="1200" dirty="0" err="1" smtClean="0">
                <a:solidFill>
                  <a:schemeClr val="accent2"/>
                </a:solidFill>
                <a:latin typeface="Century Gothic" panose="020B0502020202020204" pitchFamily="34" charset="0"/>
              </a:rPr>
              <a:t>Ecological</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cars</a:t>
            </a:r>
            <a:r>
              <a:rPr lang="nl-BE" sz="1200" dirty="0" smtClean="0">
                <a:solidFill>
                  <a:schemeClr val="accent2"/>
                </a:solidFill>
                <a:latin typeface="Century Gothic" panose="020B0502020202020204" pitchFamily="34" charset="0"/>
              </a:rPr>
              <a:t> </a:t>
            </a:r>
            <a:endParaRPr lang="nl-BE" sz="1200" dirty="0" smtClean="0">
              <a:solidFill>
                <a:schemeClr val="accent2"/>
              </a:solidFill>
              <a:latin typeface="Century Gothic" panose="020B0502020202020204" pitchFamily="34" charset="0"/>
            </a:endParaRPr>
          </a:p>
          <a:p>
            <a:endParaRPr lang="nl-BE" sz="1200" dirty="0" smtClean="0">
              <a:solidFill>
                <a:schemeClr val="accent2"/>
              </a:solidFill>
              <a:latin typeface="Century Gothic" panose="020B0502020202020204" pitchFamily="34" charset="0"/>
            </a:endParaRPr>
          </a:p>
          <a:p>
            <a:r>
              <a:rPr lang="nl-BE" sz="1200" b="1" dirty="0" smtClean="0">
                <a:solidFill>
                  <a:schemeClr val="accent2"/>
                </a:solidFill>
                <a:latin typeface="Century Gothic" panose="020B0502020202020204" pitchFamily="34" charset="0"/>
              </a:rPr>
              <a:t>Hybride </a:t>
            </a:r>
            <a:r>
              <a:rPr lang="nl-BE" sz="1200" b="1" dirty="0" err="1" smtClean="0">
                <a:solidFill>
                  <a:schemeClr val="accent2"/>
                </a:solidFill>
                <a:latin typeface="Century Gothic" panose="020B0502020202020204" pitchFamily="34" charset="0"/>
              </a:rPr>
              <a:t>cars</a:t>
            </a:r>
            <a:endParaRPr lang="nl-BE" sz="1200" b="1" dirty="0">
              <a:solidFill>
                <a:schemeClr val="accent2"/>
              </a:solidFill>
              <a:latin typeface="Century Gothic" panose="020B0502020202020204" pitchFamily="34" charset="0"/>
            </a:endParaRPr>
          </a:p>
        </p:txBody>
      </p:sp>
      <p:sp>
        <p:nvSpPr>
          <p:cNvPr id="26" name="Tekstvak 25"/>
          <p:cNvSpPr txBox="1"/>
          <p:nvPr/>
        </p:nvSpPr>
        <p:spPr>
          <a:xfrm>
            <a:off x="4067944" y="1914386"/>
            <a:ext cx="2088232" cy="276999"/>
          </a:xfrm>
          <a:prstGeom prst="rect">
            <a:avLst/>
          </a:prstGeom>
          <a:noFill/>
        </p:spPr>
        <p:txBody>
          <a:bodyPr wrap="square" rtlCol="0">
            <a:spAutoFit/>
          </a:bodyPr>
          <a:lstStyle/>
          <a:p>
            <a:r>
              <a:rPr lang="nl-BE" sz="1200" b="1" dirty="0" smtClean="0">
                <a:solidFill>
                  <a:schemeClr val="accent1">
                    <a:lumMod val="75000"/>
                  </a:schemeClr>
                </a:solidFill>
                <a:latin typeface="Century Gothic" panose="020B0502020202020204" pitchFamily="34" charset="0"/>
              </a:rPr>
              <a:t>1. </a:t>
            </a:r>
            <a:r>
              <a:rPr lang="nl-BE" sz="1200" b="1" dirty="0" smtClean="0">
                <a:solidFill>
                  <a:schemeClr val="accent1">
                    <a:lumMod val="75000"/>
                  </a:schemeClr>
                </a:solidFill>
                <a:latin typeface="Century Gothic" panose="020B0502020202020204" pitchFamily="34" charset="0"/>
              </a:rPr>
              <a:t>REDUCE</a:t>
            </a:r>
            <a:endParaRPr lang="nl-BE" sz="1200" b="1" dirty="0">
              <a:solidFill>
                <a:schemeClr val="accent1">
                  <a:lumMod val="75000"/>
                </a:schemeClr>
              </a:solidFill>
              <a:latin typeface="Century Gothic" panose="020B0502020202020204" pitchFamily="34" charset="0"/>
            </a:endParaRPr>
          </a:p>
        </p:txBody>
      </p:sp>
      <p:sp>
        <p:nvSpPr>
          <p:cNvPr id="28" name="Tekstvak 27"/>
          <p:cNvSpPr txBox="1"/>
          <p:nvPr/>
        </p:nvSpPr>
        <p:spPr>
          <a:xfrm>
            <a:off x="5030434" y="4006981"/>
            <a:ext cx="2709918" cy="276999"/>
          </a:xfrm>
          <a:prstGeom prst="rect">
            <a:avLst/>
          </a:prstGeom>
          <a:noFill/>
        </p:spPr>
        <p:txBody>
          <a:bodyPr wrap="square" rtlCol="0">
            <a:spAutoFit/>
          </a:bodyPr>
          <a:lstStyle/>
          <a:p>
            <a:r>
              <a:rPr lang="nl-BE" sz="1200" b="1" dirty="0" smtClean="0">
                <a:solidFill>
                  <a:schemeClr val="accent1">
                    <a:lumMod val="75000"/>
                  </a:schemeClr>
                </a:solidFill>
                <a:latin typeface="Century Gothic" panose="020B0502020202020204" pitchFamily="34" charset="0"/>
              </a:rPr>
              <a:t>2.  </a:t>
            </a:r>
            <a:r>
              <a:rPr lang="nl-BE" sz="1200" b="1" dirty="0" smtClean="0">
                <a:solidFill>
                  <a:schemeClr val="accent1">
                    <a:lumMod val="75000"/>
                  </a:schemeClr>
                </a:solidFill>
                <a:latin typeface="Century Gothic" panose="020B0502020202020204" pitchFamily="34" charset="0"/>
              </a:rPr>
              <a:t>SUSTAINABLE SOURCES</a:t>
            </a:r>
            <a:endParaRPr lang="nl-BE" sz="1200" b="1" dirty="0">
              <a:solidFill>
                <a:schemeClr val="accent1">
                  <a:lumMod val="75000"/>
                </a:schemeClr>
              </a:solidFill>
              <a:latin typeface="Century Gothic" panose="020B0502020202020204" pitchFamily="34" charset="0"/>
            </a:endParaRPr>
          </a:p>
        </p:txBody>
      </p:sp>
      <p:sp>
        <p:nvSpPr>
          <p:cNvPr id="29" name="Tekstvak 28"/>
          <p:cNvSpPr txBox="1"/>
          <p:nvPr/>
        </p:nvSpPr>
        <p:spPr>
          <a:xfrm>
            <a:off x="2914954" y="4006981"/>
            <a:ext cx="1620180" cy="276999"/>
          </a:xfrm>
          <a:prstGeom prst="rect">
            <a:avLst/>
          </a:prstGeom>
          <a:noFill/>
        </p:spPr>
        <p:txBody>
          <a:bodyPr wrap="square" rtlCol="0">
            <a:spAutoFit/>
          </a:bodyPr>
          <a:lstStyle/>
          <a:p>
            <a:r>
              <a:rPr lang="nl-BE" sz="1200" b="1" dirty="0">
                <a:solidFill>
                  <a:schemeClr val="accent1">
                    <a:lumMod val="75000"/>
                  </a:schemeClr>
                </a:solidFill>
                <a:latin typeface="Century Gothic" panose="020B0502020202020204" pitchFamily="34" charset="0"/>
              </a:rPr>
              <a:t>3</a:t>
            </a:r>
            <a:r>
              <a:rPr lang="nl-BE" sz="1200" b="1" dirty="0" smtClean="0">
                <a:solidFill>
                  <a:schemeClr val="accent1">
                    <a:lumMod val="75000"/>
                  </a:schemeClr>
                </a:solidFill>
                <a:latin typeface="Century Gothic" panose="020B0502020202020204" pitchFamily="34" charset="0"/>
              </a:rPr>
              <a:t>. </a:t>
            </a:r>
            <a:r>
              <a:rPr lang="nl-BE" sz="1200" b="1" dirty="0" smtClean="0">
                <a:solidFill>
                  <a:schemeClr val="accent1">
                    <a:lumMod val="75000"/>
                  </a:schemeClr>
                </a:solidFill>
                <a:latin typeface="Century Gothic" panose="020B0502020202020204" pitchFamily="34" charset="0"/>
              </a:rPr>
              <a:t>EFFICIENCY</a:t>
            </a:r>
            <a:endParaRPr lang="nl-BE" sz="1200" b="1" dirty="0">
              <a:solidFill>
                <a:schemeClr val="accent1">
                  <a:lumMod val="75000"/>
                </a:schemeClr>
              </a:solidFill>
              <a:latin typeface="Century Gothic" panose="020B0502020202020204" pitchFamily="34" charset="0"/>
            </a:endParaRPr>
          </a:p>
        </p:txBody>
      </p:sp>
      <p:sp>
        <p:nvSpPr>
          <p:cNvPr id="30" name="Tekstvak 29"/>
          <p:cNvSpPr txBox="1"/>
          <p:nvPr/>
        </p:nvSpPr>
        <p:spPr>
          <a:xfrm>
            <a:off x="5058054" y="739570"/>
            <a:ext cx="2511146" cy="276999"/>
          </a:xfrm>
          <a:prstGeom prst="rect">
            <a:avLst/>
          </a:prstGeom>
          <a:noFill/>
        </p:spPr>
        <p:txBody>
          <a:bodyPr wrap="square" rtlCol="0">
            <a:spAutoFit/>
          </a:bodyPr>
          <a:lstStyle/>
          <a:p>
            <a:r>
              <a:rPr lang="nl-BE" sz="1200" b="1" dirty="0" smtClean="0">
                <a:solidFill>
                  <a:schemeClr val="accent2"/>
                </a:solidFill>
                <a:latin typeface="Century Gothic" panose="020B0502020202020204" pitchFamily="34" charset="0"/>
              </a:rPr>
              <a:t>Carpoolen </a:t>
            </a:r>
          </a:p>
        </p:txBody>
      </p:sp>
      <p:sp>
        <p:nvSpPr>
          <p:cNvPr id="31" name="Tekstvak 30"/>
          <p:cNvSpPr txBox="1"/>
          <p:nvPr/>
        </p:nvSpPr>
        <p:spPr>
          <a:xfrm>
            <a:off x="4592749" y="2642156"/>
            <a:ext cx="2124236" cy="276999"/>
          </a:xfrm>
          <a:prstGeom prst="rect">
            <a:avLst/>
          </a:prstGeom>
          <a:noFill/>
        </p:spPr>
        <p:txBody>
          <a:bodyPr wrap="square" rtlCol="0">
            <a:spAutoFit/>
          </a:bodyPr>
          <a:lstStyle/>
          <a:p>
            <a:r>
              <a:rPr lang="nl-BE" sz="1200" dirty="0" smtClean="0">
                <a:solidFill>
                  <a:schemeClr val="accent2"/>
                </a:solidFill>
                <a:latin typeface="Century Gothic" panose="020B0502020202020204" pitchFamily="34" charset="0"/>
              </a:rPr>
              <a:t>Green </a:t>
            </a:r>
            <a:r>
              <a:rPr lang="nl-BE" sz="1200" dirty="0" err="1" smtClean="0">
                <a:solidFill>
                  <a:schemeClr val="accent2"/>
                </a:solidFill>
                <a:latin typeface="Century Gothic" panose="020B0502020202020204" pitchFamily="34" charset="0"/>
              </a:rPr>
              <a:t>electricity</a:t>
            </a:r>
            <a:endParaRPr lang="nl-BE" sz="1200" dirty="0">
              <a:solidFill>
                <a:schemeClr val="accent2"/>
              </a:solidFill>
              <a:latin typeface="Century Gothic" panose="020B0502020202020204" pitchFamily="34" charset="0"/>
            </a:endParaRPr>
          </a:p>
        </p:txBody>
      </p:sp>
      <p:sp>
        <p:nvSpPr>
          <p:cNvPr id="32" name="Tekstvak 31"/>
          <p:cNvSpPr txBox="1"/>
          <p:nvPr/>
        </p:nvSpPr>
        <p:spPr>
          <a:xfrm>
            <a:off x="3614702" y="1568284"/>
            <a:ext cx="2979966" cy="276999"/>
          </a:xfrm>
          <a:prstGeom prst="rect">
            <a:avLst/>
          </a:prstGeom>
          <a:noFill/>
        </p:spPr>
        <p:txBody>
          <a:bodyPr wrap="square" rtlCol="0">
            <a:spAutoFit/>
          </a:bodyPr>
          <a:lstStyle/>
          <a:p>
            <a:r>
              <a:rPr lang="nl-BE" sz="1200" b="1" dirty="0" smtClean="0">
                <a:solidFill>
                  <a:schemeClr val="accent2"/>
                </a:solidFill>
                <a:latin typeface="Century Gothic" panose="020B0502020202020204" pitchFamily="34" charset="0"/>
              </a:rPr>
              <a:t>Strategic </a:t>
            </a:r>
            <a:r>
              <a:rPr lang="nl-BE" sz="1200" b="1" dirty="0" err="1" smtClean="0">
                <a:solidFill>
                  <a:schemeClr val="accent2"/>
                </a:solidFill>
                <a:latin typeface="Century Gothic" panose="020B0502020202020204" pitchFamily="34" charset="0"/>
              </a:rPr>
              <a:t>Choice</a:t>
            </a:r>
            <a:r>
              <a:rPr lang="nl-BE" sz="1200" b="1" dirty="0" smtClean="0">
                <a:solidFill>
                  <a:schemeClr val="accent2"/>
                </a:solidFill>
                <a:latin typeface="Century Gothic" panose="020B0502020202020204" pitchFamily="34" charset="0"/>
              </a:rPr>
              <a:t> </a:t>
            </a:r>
            <a:r>
              <a:rPr lang="nl-BE" sz="1200" b="1" dirty="0" err="1" smtClean="0">
                <a:solidFill>
                  <a:schemeClr val="accent2"/>
                </a:solidFill>
                <a:latin typeface="Century Gothic" panose="020B0502020202020204" pitchFamily="34" charset="0"/>
              </a:rPr>
              <a:t>Locations</a:t>
            </a:r>
            <a:endParaRPr lang="nl-BE" sz="1200" b="1" dirty="0">
              <a:solidFill>
                <a:schemeClr val="accent2"/>
              </a:solidFill>
              <a:latin typeface="Century Gothic" panose="020B0502020202020204" pitchFamily="34" charset="0"/>
            </a:endParaRPr>
          </a:p>
        </p:txBody>
      </p:sp>
      <p:sp>
        <p:nvSpPr>
          <p:cNvPr id="33" name="Tekstvak 32"/>
          <p:cNvSpPr txBox="1"/>
          <p:nvPr/>
        </p:nvSpPr>
        <p:spPr>
          <a:xfrm>
            <a:off x="3455876" y="2920825"/>
            <a:ext cx="2124236" cy="276999"/>
          </a:xfrm>
          <a:prstGeom prst="rect">
            <a:avLst/>
          </a:prstGeom>
          <a:noFill/>
        </p:spPr>
        <p:txBody>
          <a:bodyPr wrap="square" rtlCol="0">
            <a:spAutoFit/>
          </a:bodyPr>
          <a:lstStyle/>
          <a:p>
            <a:r>
              <a:rPr lang="nl-BE" sz="1200" b="1" dirty="0" smtClean="0">
                <a:solidFill>
                  <a:schemeClr val="accent2"/>
                </a:solidFill>
                <a:latin typeface="Century Gothic" panose="020B0502020202020204" pitchFamily="34" charset="0"/>
              </a:rPr>
              <a:t>LED </a:t>
            </a:r>
            <a:endParaRPr lang="nl-BE" sz="1200" b="1" dirty="0">
              <a:solidFill>
                <a:schemeClr val="accent2"/>
              </a:solidFill>
              <a:latin typeface="Century Gothic" panose="020B0502020202020204" pitchFamily="34" charset="0"/>
            </a:endParaRPr>
          </a:p>
        </p:txBody>
      </p:sp>
      <p:sp>
        <p:nvSpPr>
          <p:cNvPr id="34" name="Tekstvak 33"/>
          <p:cNvSpPr txBox="1"/>
          <p:nvPr/>
        </p:nvSpPr>
        <p:spPr>
          <a:xfrm>
            <a:off x="3926406" y="757785"/>
            <a:ext cx="911474" cy="276999"/>
          </a:xfrm>
          <a:prstGeom prst="rect">
            <a:avLst/>
          </a:prstGeom>
          <a:noFill/>
        </p:spPr>
        <p:txBody>
          <a:bodyPr wrap="square" rtlCol="0">
            <a:spAutoFit/>
          </a:bodyPr>
          <a:lstStyle/>
          <a:p>
            <a:r>
              <a:rPr lang="nl-BE" sz="1200" dirty="0" smtClean="0">
                <a:solidFill>
                  <a:schemeClr val="accent2"/>
                </a:solidFill>
                <a:latin typeface="Century Gothic" panose="020B0502020202020204" pitchFamily="34" charset="0"/>
              </a:rPr>
              <a:t>Bikes</a:t>
            </a:r>
            <a:endParaRPr lang="nl-BE" sz="1200" dirty="0">
              <a:solidFill>
                <a:schemeClr val="accent2"/>
              </a:solidFill>
              <a:latin typeface="Century Gothic" panose="020B0502020202020204" pitchFamily="34" charset="0"/>
            </a:endParaRPr>
          </a:p>
        </p:txBody>
      </p:sp>
      <p:sp>
        <p:nvSpPr>
          <p:cNvPr id="35" name="Tekstvak 34"/>
          <p:cNvSpPr txBox="1"/>
          <p:nvPr/>
        </p:nvSpPr>
        <p:spPr>
          <a:xfrm>
            <a:off x="3455876" y="1155112"/>
            <a:ext cx="1724561" cy="461665"/>
          </a:xfrm>
          <a:prstGeom prst="rect">
            <a:avLst/>
          </a:prstGeom>
          <a:noFill/>
        </p:spPr>
        <p:txBody>
          <a:bodyPr wrap="square" rtlCol="0">
            <a:spAutoFit/>
          </a:bodyPr>
          <a:lstStyle/>
          <a:p>
            <a:r>
              <a:rPr lang="nl-BE" sz="1200" dirty="0" err="1" smtClean="0">
                <a:solidFill>
                  <a:schemeClr val="accent2"/>
                </a:solidFill>
                <a:latin typeface="Century Gothic" panose="020B0502020202020204" pitchFamily="34" charset="0"/>
              </a:rPr>
              <a:t>Prevent</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and</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r</a:t>
            </a:r>
            <a:r>
              <a:rPr lang="nl-BE" sz="1200" dirty="0" err="1" smtClean="0">
                <a:solidFill>
                  <a:schemeClr val="accent2"/>
                </a:solidFill>
                <a:latin typeface="Century Gothic" panose="020B0502020202020204" pitchFamily="34" charset="0"/>
              </a:rPr>
              <a:t>euse</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litter</a:t>
            </a:r>
            <a:r>
              <a:rPr lang="nl-BE" sz="1200" dirty="0" smtClean="0">
                <a:solidFill>
                  <a:schemeClr val="accent2"/>
                </a:solidFill>
                <a:latin typeface="Century Gothic" panose="020B0502020202020204" pitchFamily="34" charset="0"/>
              </a:rPr>
              <a:t> </a:t>
            </a:r>
            <a:endParaRPr lang="nl-BE" sz="1200" dirty="0">
              <a:solidFill>
                <a:schemeClr val="accent2"/>
              </a:solidFill>
              <a:latin typeface="Century Gothic" panose="020B0502020202020204" pitchFamily="34" charset="0"/>
            </a:endParaRPr>
          </a:p>
        </p:txBody>
      </p:sp>
      <p:sp>
        <p:nvSpPr>
          <p:cNvPr id="36" name="Tekstvak 35"/>
          <p:cNvSpPr txBox="1"/>
          <p:nvPr/>
        </p:nvSpPr>
        <p:spPr>
          <a:xfrm>
            <a:off x="5068912" y="3621666"/>
            <a:ext cx="2500288" cy="276999"/>
          </a:xfrm>
          <a:prstGeom prst="rect">
            <a:avLst/>
          </a:prstGeom>
          <a:noFill/>
        </p:spPr>
        <p:txBody>
          <a:bodyPr wrap="square" rtlCol="0">
            <a:spAutoFit/>
          </a:bodyPr>
          <a:lstStyle/>
          <a:p>
            <a:r>
              <a:rPr lang="nl-BE" sz="1200" b="1" dirty="0" smtClean="0">
                <a:solidFill>
                  <a:schemeClr val="accent2"/>
                </a:solidFill>
                <a:latin typeface="Century Gothic" panose="020B0502020202020204" pitchFamily="34" charset="0"/>
              </a:rPr>
              <a:t>Recycle </a:t>
            </a:r>
            <a:r>
              <a:rPr lang="nl-BE" sz="1200" b="1" dirty="0" err="1" smtClean="0">
                <a:solidFill>
                  <a:schemeClr val="accent2"/>
                </a:solidFill>
                <a:latin typeface="Century Gothic" panose="020B0502020202020204" pitchFamily="34" charset="0"/>
              </a:rPr>
              <a:t>litter</a:t>
            </a:r>
            <a:r>
              <a:rPr lang="nl-BE" sz="1200" b="1" dirty="0" smtClean="0">
                <a:solidFill>
                  <a:schemeClr val="accent2"/>
                </a:solidFill>
                <a:latin typeface="Century Gothic" panose="020B0502020202020204" pitchFamily="34" charset="0"/>
              </a:rPr>
              <a:t> </a:t>
            </a:r>
            <a:endParaRPr lang="nl-BE" sz="1200" b="1" dirty="0">
              <a:solidFill>
                <a:schemeClr val="accent2"/>
              </a:solidFill>
              <a:latin typeface="Century Gothic" panose="020B0502020202020204" pitchFamily="34" charset="0"/>
            </a:endParaRPr>
          </a:p>
        </p:txBody>
      </p:sp>
      <p:sp>
        <p:nvSpPr>
          <p:cNvPr id="37" name="Tekstvak 36"/>
          <p:cNvSpPr txBox="1"/>
          <p:nvPr/>
        </p:nvSpPr>
        <p:spPr>
          <a:xfrm>
            <a:off x="5580112" y="3211981"/>
            <a:ext cx="2500288" cy="461665"/>
          </a:xfrm>
          <a:prstGeom prst="rect">
            <a:avLst/>
          </a:prstGeom>
          <a:noFill/>
        </p:spPr>
        <p:txBody>
          <a:bodyPr wrap="square" rtlCol="0">
            <a:spAutoFit/>
          </a:bodyPr>
          <a:lstStyle/>
          <a:p>
            <a:r>
              <a:rPr lang="nl-BE" sz="1200" dirty="0" smtClean="0">
                <a:solidFill>
                  <a:schemeClr val="accent2"/>
                </a:solidFill>
                <a:latin typeface="Century Gothic" panose="020B0502020202020204" pitchFamily="34" charset="0"/>
              </a:rPr>
              <a:t>Decor, </a:t>
            </a:r>
            <a:r>
              <a:rPr lang="nl-BE" sz="1200" dirty="0" err="1" smtClean="0">
                <a:solidFill>
                  <a:schemeClr val="accent2"/>
                </a:solidFill>
                <a:latin typeface="Century Gothic" panose="020B0502020202020204" pitchFamily="34" charset="0"/>
              </a:rPr>
              <a:t>costumes</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props</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reuse</a:t>
            </a:r>
            <a:r>
              <a:rPr lang="nl-BE" sz="1200" dirty="0" smtClean="0">
                <a:solidFill>
                  <a:schemeClr val="accent2"/>
                </a:solidFill>
                <a:latin typeface="Century Gothic" panose="020B0502020202020204" pitchFamily="34" charset="0"/>
              </a:rPr>
              <a:t> / rent</a:t>
            </a:r>
            <a:endParaRPr lang="nl-BE" sz="1200" dirty="0">
              <a:solidFill>
                <a:schemeClr val="accent2"/>
              </a:solidFill>
              <a:latin typeface="Century Gothic" panose="020B0502020202020204" pitchFamily="34" charset="0"/>
            </a:endParaRPr>
          </a:p>
        </p:txBody>
      </p:sp>
      <p:sp>
        <p:nvSpPr>
          <p:cNvPr id="38" name="Tekstvak 37"/>
          <p:cNvSpPr txBox="1"/>
          <p:nvPr/>
        </p:nvSpPr>
        <p:spPr>
          <a:xfrm>
            <a:off x="5112060" y="1221359"/>
            <a:ext cx="2585748" cy="276999"/>
          </a:xfrm>
          <a:prstGeom prst="rect">
            <a:avLst/>
          </a:prstGeom>
          <a:noFill/>
        </p:spPr>
        <p:txBody>
          <a:bodyPr wrap="square" rtlCol="0">
            <a:spAutoFit/>
          </a:bodyPr>
          <a:lstStyle/>
          <a:p>
            <a:r>
              <a:rPr lang="nl-BE" sz="1200" dirty="0" err="1" smtClean="0">
                <a:solidFill>
                  <a:schemeClr val="accent2"/>
                </a:solidFill>
                <a:latin typeface="Century Gothic" panose="020B0502020202020204" pitchFamily="34" charset="0"/>
              </a:rPr>
              <a:t>Ecolabel</a:t>
            </a:r>
            <a:r>
              <a:rPr lang="nl-BE" sz="1200" dirty="0" smtClean="0">
                <a:solidFill>
                  <a:schemeClr val="accent2"/>
                </a:solidFill>
                <a:latin typeface="Century Gothic" panose="020B0502020202020204" pitchFamily="34" charset="0"/>
              </a:rPr>
              <a:t>- </a:t>
            </a:r>
            <a:r>
              <a:rPr lang="nl-BE" sz="1200" dirty="0" smtClean="0">
                <a:solidFill>
                  <a:schemeClr val="accent2"/>
                </a:solidFill>
                <a:latin typeface="Century Gothic" panose="020B0502020202020204" pitchFamily="34" charset="0"/>
              </a:rPr>
              <a:t>FSC</a:t>
            </a:r>
            <a:endParaRPr lang="nl-BE" sz="1200" dirty="0">
              <a:solidFill>
                <a:schemeClr val="accent2"/>
              </a:solidFill>
              <a:latin typeface="Century Gothic" panose="020B0502020202020204" pitchFamily="34" charset="0"/>
            </a:endParaRPr>
          </a:p>
        </p:txBody>
      </p:sp>
      <p:sp>
        <p:nvSpPr>
          <p:cNvPr id="40" name="Tekstvak 39"/>
          <p:cNvSpPr txBox="1"/>
          <p:nvPr/>
        </p:nvSpPr>
        <p:spPr>
          <a:xfrm>
            <a:off x="5674367" y="1914386"/>
            <a:ext cx="1894833" cy="276999"/>
          </a:xfrm>
          <a:prstGeom prst="rect">
            <a:avLst/>
          </a:prstGeom>
          <a:noFill/>
        </p:spPr>
        <p:txBody>
          <a:bodyPr wrap="square" rtlCol="0">
            <a:spAutoFit/>
          </a:bodyPr>
          <a:lstStyle/>
          <a:p>
            <a:r>
              <a:rPr lang="nl-BE" sz="1200" dirty="0" err="1" smtClean="0">
                <a:solidFill>
                  <a:schemeClr val="accent2"/>
                </a:solidFill>
                <a:latin typeface="Century Gothic" panose="020B0502020202020204" pitchFamily="34" charset="0"/>
              </a:rPr>
              <a:t>Sustainable</a:t>
            </a:r>
            <a:r>
              <a:rPr lang="nl-BE" sz="1200" dirty="0" smtClean="0">
                <a:solidFill>
                  <a:schemeClr val="accent2"/>
                </a:solidFill>
                <a:latin typeface="Century Gothic" panose="020B0502020202020204" pitchFamily="34" charset="0"/>
              </a:rPr>
              <a:t> catering</a:t>
            </a:r>
            <a:endParaRPr lang="nl-BE" sz="1200" dirty="0">
              <a:solidFill>
                <a:schemeClr val="accent2"/>
              </a:solidFill>
              <a:latin typeface="Century Gothic" panose="020B0502020202020204" pitchFamily="34" charset="0"/>
            </a:endParaRPr>
          </a:p>
        </p:txBody>
      </p:sp>
      <p:sp>
        <p:nvSpPr>
          <p:cNvPr id="43" name="Tekstvak 42"/>
          <p:cNvSpPr txBox="1"/>
          <p:nvPr/>
        </p:nvSpPr>
        <p:spPr>
          <a:xfrm>
            <a:off x="2347203" y="1845283"/>
            <a:ext cx="1724561" cy="276999"/>
          </a:xfrm>
          <a:prstGeom prst="rect">
            <a:avLst/>
          </a:prstGeom>
          <a:noFill/>
        </p:spPr>
        <p:txBody>
          <a:bodyPr wrap="square" rtlCol="0">
            <a:spAutoFit/>
          </a:bodyPr>
          <a:lstStyle/>
          <a:p>
            <a:r>
              <a:rPr lang="nl-BE" sz="1200" dirty="0" smtClean="0">
                <a:solidFill>
                  <a:schemeClr val="accent2"/>
                </a:solidFill>
                <a:latin typeface="Century Gothic" panose="020B0502020202020204" pitchFamily="34" charset="0"/>
              </a:rPr>
              <a:t>Hotel </a:t>
            </a:r>
            <a:r>
              <a:rPr lang="nl-BE" sz="1200" dirty="0" err="1" smtClean="0">
                <a:solidFill>
                  <a:schemeClr val="accent2"/>
                </a:solidFill>
                <a:latin typeface="Century Gothic" panose="020B0502020202020204" pitchFamily="34" charset="0"/>
              </a:rPr>
              <a:t>overnight</a:t>
            </a:r>
            <a:endParaRPr lang="nl-BE" sz="1200" dirty="0">
              <a:solidFill>
                <a:schemeClr val="accent2"/>
              </a:solidFill>
              <a:latin typeface="Century Gothic" panose="020B0502020202020204" pitchFamily="34" charset="0"/>
            </a:endParaRPr>
          </a:p>
        </p:txBody>
      </p:sp>
      <p:pic>
        <p:nvPicPr>
          <p:cNvPr id="45" name="Afbeelding 44"/>
          <p:cNvPicPr/>
          <p:nvPr/>
        </p:nvPicPr>
        <p:blipFill rotWithShape="1">
          <a:blip r:embed="rId4"/>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46" name="Tekstvak 45"/>
          <p:cNvSpPr txBox="1"/>
          <p:nvPr/>
        </p:nvSpPr>
        <p:spPr>
          <a:xfrm>
            <a:off x="6037585" y="1514935"/>
            <a:ext cx="2585748" cy="276999"/>
          </a:xfrm>
          <a:prstGeom prst="rect">
            <a:avLst/>
          </a:prstGeom>
          <a:noFill/>
        </p:spPr>
        <p:txBody>
          <a:bodyPr wrap="square" rtlCol="0">
            <a:spAutoFit/>
          </a:bodyPr>
          <a:lstStyle/>
          <a:p>
            <a:r>
              <a:rPr lang="nl-BE" sz="1200" dirty="0" smtClean="0">
                <a:solidFill>
                  <a:schemeClr val="accent2"/>
                </a:solidFill>
                <a:latin typeface="Century Gothic" panose="020B0502020202020204" pitchFamily="34" charset="0"/>
              </a:rPr>
              <a:t>Trucks </a:t>
            </a:r>
            <a:r>
              <a:rPr lang="nl-BE" sz="1200" dirty="0" err="1" smtClean="0">
                <a:solidFill>
                  <a:schemeClr val="accent2"/>
                </a:solidFill>
                <a:latin typeface="Century Gothic" panose="020B0502020202020204" pitchFamily="34" charset="0"/>
              </a:rPr>
              <a:t>stay</a:t>
            </a:r>
            <a:r>
              <a:rPr lang="nl-BE" sz="1200" dirty="0" smtClean="0">
                <a:solidFill>
                  <a:schemeClr val="accent2"/>
                </a:solidFill>
                <a:latin typeface="Century Gothic" panose="020B0502020202020204" pitchFamily="34" charset="0"/>
              </a:rPr>
              <a:t> </a:t>
            </a:r>
            <a:r>
              <a:rPr lang="nl-BE" sz="1200" dirty="0" err="1" smtClean="0">
                <a:solidFill>
                  <a:schemeClr val="accent2"/>
                </a:solidFill>
                <a:latin typeface="Century Gothic" panose="020B0502020202020204" pitchFamily="34" charset="0"/>
              </a:rPr>
              <a:t>overnight</a:t>
            </a:r>
            <a:endParaRPr lang="nl-BE" sz="1200" dirty="0">
              <a:solidFill>
                <a:schemeClr val="accent2"/>
              </a:solidFill>
              <a:latin typeface="Century Gothic" panose="020B0502020202020204" pitchFamily="34" charset="0"/>
            </a:endParaRPr>
          </a:p>
        </p:txBody>
      </p:sp>
      <p:sp>
        <p:nvSpPr>
          <p:cNvPr id="47" name="Tekstvak 46"/>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sp>
        <p:nvSpPr>
          <p:cNvPr id="48" name="Tekstvak 47"/>
          <p:cNvSpPr txBox="1"/>
          <p:nvPr/>
        </p:nvSpPr>
        <p:spPr>
          <a:xfrm>
            <a:off x="4991978" y="286559"/>
            <a:ext cx="1956285" cy="276999"/>
          </a:xfrm>
          <a:prstGeom prst="rect">
            <a:avLst/>
          </a:prstGeom>
          <a:noFill/>
        </p:spPr>
        <p:txBody>
          <a:bodyPr wrap="square" rtlCol="0">
            <a:spAutoFit/>
          </a:bodyPr>
          <a:lstStyle/>
          <a:p>
            <a:r>
              <a:rPr lang="nl-BE" sz="1200" dirty="0" err="1" smtClean="0">
                <a:solidFill>
                  <a:schemeClr val="accent2"/>
                </a:solidFill>
                <a:latin typeface="Century Gothic" panose="020B0502020202020204" pitchFamily="34" charset="0"/>
              </a:rPr>
              <a:t>ecodriving</a:t>
            </a:r>
            <a:endParaRPr lang="nl-BE" sz="12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94950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3042821" cy="369332"/>
          </a:xfrm>
          <a:prstGeom prst="rect">
            <a:avLst/>
          </a:prstGeom>
        </p:spPr>
        <p:txBody>
          <a:bodyPr wrap="none">
            <a:spAutoFit/>
          </a:bodyPr>
          <a:lstStyle/>
          <a:p>
            <a:r>
              <a:rPr lang="nl-BE" dirty="0" smtClean="0">
                <a:solidFill>
                  <a:srgbClr val="A0C40C"/>
                </a:solidFill>
                <a:latin typeface="Century Gothic" pitchFamily="34" charset="0"/>
              </a:rPr>
              <a:t>Tools </a:t>
            </a:r>
            <a:r>
              <a:rPr lang="nl-BE" dirty="0" err="1" smtClean="0">
                <a:solidFill>
                  <a:srgbClr val="A0C40C"/>
                </a:solidFill>
                <a:latin typeface="Century Gothic" pitchFamily="34" charset="0"/>
              </a:rPr>
              <a:t>that</a:t>
            </a:r>
            <a:r>
              <a:rPr lang="nl-BE" dirty="0" smtClean="0">
                <a:solidFill>
                  <a:srgbClr val="A0C40C"/>
                </a:solidFill>
                <a:latin typeface="Century Gothic" pitchFamily="34" charset="0"/>
              </a:rPr>
              <a:t> help </a:t>
            </a:r>
            <a:r>
              <a:rPr lang="nl-BE" dirty="0" smtClean="0">
                <a:solidFill>
                  <a:srgbClr val="A0C40C"/>
                </a:solidFill>
                <a:latin typeface="Century Gothic" pitchFamily="34" charset="0"/>
              </a:rPr>
              <a:t>filmmakers</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sp>
        <p:nvSpPr>
          <p:cNvPr id="20" name="Rechthoek 19"/>
          <p:cNvSpPr/>
          <p:nvPr/>
        </p:nvSpPr>
        <p:spPr>
          <a:xfrm>
            <a:off x="1832436" y="601257"/>
            <a:ext cx="6591991" cy="4462760"/>
          </a:xfrm>
          <a:prstGeom prst="rect">
            <a:avLst/>
          </a:prstGeom>
        </p:spPr>
        <p:txBody>
          <a:bodyPr wrap="square">
            <a:spAutoFit/>
          </a:bodyPr>
          <a:lstStyle/>
          <a:p>
            <a:r>
              <a:rPr lang="nl-NL" sz="1200" dirty="0">
                <a:latin typeface="Century Gothic" panose="020B0502020202020204" pitchFamily="34" charset="0"/>
              </a:rPr>
              <a:t>A lot of </a:t>
            </a:r>
            <a:r>
              <a:rPr lang="nl-NL" sz="1200" dirty="0" err="1">
                <a:latin typeface="Century Gothic" panose="020B0502020202020204" pitchFamily="34" charset="0"/>
              </a:rPr>
              <a:t>working</a:t>
            </a:r>
            <a:r>
              <a:rPr lang="nl-NL" sz="1200" dirty="0">
                <a:latin typeface="Century Gothic" panose="020B0502020202020204" pitchFamily="34" charset="0"/>
              </a:rPr>
              <a:t> tools </a:t>
            </a:r>
            <a:r>
              <a:rPr lang="nl-NL" sz="1200" dirty="0" err="1">
                <a:latin typeface="Century Gothic" panose="020B0502020202020204" pitchFamily="34" charset="0"/>
              </a:rPr>
              <a:t>were</a:t>
            </a:r>
            <a:r>
              <a:rPr lang="nl-NL" sz="1200" dirty="0">
                <a:latin typeface="Century Gothic" panose="020B0502020202020204" pitchFamily="34" charset="0"/>
              </a:rPr>
              <a:t> </a:t>
            </a:r>
            <a:r>
              <a:rPr lang="nl-NL" sz="1200" dirty="0" err="1">
                <a:latin typeface="Century Gothic" panose="020B0502020202020204" pitchFamily="34" charset="0"/>
              </a:rPr>
              <a:t>developed</a:t>
            </a:r>
            <a:r>
              <a:rPr lang="nl-NL" sz="1200" dirty="0" smtClean="0">
                <a:latin typeface="Century Gothic" panose="020B0502020202020204" pitchFamily="34" charset="0"/>
              </a:rPr>
              <a:t>:</a:t>
            </a:r>
          </a:p>
          <a:p>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smtClean="0">
                <a:latin typeface="Century Gothic" panose="020B0502020202020204" pitchFamily="34" charset="0"/>
              </a:rPr>
              <a:t>Brochure ‘</a:t>
            </a:r>
            <a:r>
              <a:rPr lang="nl-NL" sz="1200" dirty="0" err="1" smtClean="0">
                <a:latin typeface="Century Gothic" panose="020B0502020202020204" pitchFamily="34" charset="0"/>
              </a:rPr>
              <a:t>methodology</a:t>
            </a:r>
            <a:r>
              <a:rPr lang="nl-NL" sz="1200" dirty="0" smtClean="0">
                <a:latin typeface="Century Gothic" panose="020B0502020202020204" pitchFamily="34" charset="0"/>
              </a:rPr>
              <a:t>’: </a:t>
            </a:r>
            <a:r>
              <a:rPr lang="nl-NL" sz="1200" dirty="0" err="1">
                <a:latin typeface="Century Gothic" panose="020B0502020202020204" pitchFamily="34" charset="0"/>
              </a:rPr>
              <a:t>why</a:t>
            </a:r>
            <a:r>
              <a:rPr lang="nl-NL" sz="1200" dirty="0">
                <a:latin typeface="Century Gothic" panose="020B0502020202020204" pitchFamily="34" charset="0"/>
              </a:rPr>
              <a:t> </a:t>
            </a:r>
            <a:r>
              <a:rPr lang="nl-NL" sz="1200" dirty="0" err="1">
                <a:latin typeface="Century Gothic" panose="020B0502020202020204" pitchFamily="34" charset="0"/>
              </a:rPr>
              <a:t>would</a:t>
            </a:r>
            <a:r>
              <a:rPr lang="nl-NL" sz="1200" dirty="0">
                <a:latin typeface="Century Gothic" panose="020B0502020202020204" pitchFamily="34" charset="0"/>
              </a:rPr>
              <a:t> </a:t>
            </a:r>
            <a:r>
              <a:rPr lang="nl-NL" sz="1200" dirty="0" err="1">
                <a:latin typeface="Century Gothic" panose="020B0502020202020204" pitchFamily="34" charset="0"/>
              </a:rPr>
              <a:t>you</a:t>
            </a:r>
            <a:r>
              <a:rPr lang="nl-NL" sz="1200" dirty="0">
                <a:latin typeface="Century Gothic" panose="020B0502020202020204" pitchFamily="34" charset="0"/>
              </a:rPr>
              <a:t> </a:t>
            </a:r>
            <a:r>
              <a:rPr lang="nl-NL" sz="1200" dirty="0" err="1">
                <a:latin typeface="Century Gothic" panose="020B0502020202020204" pitchFamily="34" charset="0"/>
              </a:rPr>
              <a:t>produce</a:t>
            </a:r>
            <a:r>
              <a:rPr lang="nl-NL" sz="1200" dirty="0">
                <a:latin typeface="Century Gothic" panose="020B0502020202020204" pitchFamily="34" charset="0"/>
              </a:rPr>
              <a:t> in a more </a:t>
            </a:r>
            <a:r>
              <a:rPr lang="nl-NL" sz="1200" dirty="0" err="1">
                <a:latin typeface="Century Gothic" panose="020B0502020202020204" pitchFamily="34" charset="0"/>
              </a:rPr>
              <a:t>sustainable</a:t>
            </a:r>
            <a:r>
              <a:rPr lang="nl-NL" sz="1200" dirty="0">
                <a:latin typeface="Century Gothic" panose="020B0502020202020204" pitchFamily="34" charset="0"/>
              </a:rPr>
              <a:t> way? </a:t>
            </a:r>
            <a:r>
              <a:rPr lang="nl-NL" sz="1200" dirty="0" smtClean="0">
                <a:latin typeface="Century Gothic" panose="020B0502020202020204" pitchFamily="34" charset="0"/>
              </a:rPr>
              <a:t>Approach? Basic </a:t>
            </a:r>
            <a:r>
              <a:rPr lang="nl-NL" sz="1200" dirty="0" err="1">
                <a:latin typeface="Century Gothic" panose="020B0502020202020204" pitchFamily="34" charset="0"/>
              </a:rPr>
              <a:t>rules</a:t>
            </a:r>
            <a:r>
              <a:rPr lang="nl-NL" sz="1200" dirty="0">
                <a:latin typeface="Century Gothic" panose="020B0502020202020204" pitchFamily="34" charset="0"/>
              </a:rPr>
              <a:t>? How far </a:t>
            </a:r>
            <a:r>
              <a:rPr lang="nl-NL" sz="1200" dirty="0" err="1">
                <a:latin typeface="Century Gothic" panose="020B0502020202020204" pitchFamily="34" charset="0"/>
              </a:rPr>
              <a:t>can</a:t>
            </a:r>
            <a:r>
              <a:rPr lang="nl-NL" sz="1200" dirty="0">
                <a:latin typeface="Century Gothic" panose="020B0502020202020204" pitchFamily="34" charset="0"/>
              </a:rPr>
              <a:t> </a:t>
            </a:r>
            <a:r>
              <a:rPr lang="nl-NL" sz="1200" dirty="0" err="1">
                <a:latin typeface="Century Gothic" panose="020B0502020202020204" pitchFamily="34" charset="0"/>
              </a:rPr>
              <a:t>you</a:t>
            </a:r>
            <a:r>
              <a:rPr lang="nl-NL" sz="1200" dirty="0">
                <a:latin typeface="Century Gothic" panose="020B0502020202020204" pitchFamily="34" charset="0"/>
              </a:rPr>
              <a:t> go? </a:t>
            </a:r>
            <a:r>
              <a:rPr lang="nl-NL" sz="1200" dirty="0" smtClean="0">
                <a:latin typeface="Century Gothic" panose="020B0502020202020204" pitchFamily="34" charset="0"/>
              </a:rPr>
              <a:t>…</a:t>
            </a:r>
          </a:p>
          <a:p>
            <a:pPr marL="628650" lvl="1" indent="-171450">
              <a:buFont typeface="Arial" panose="020B0604020202020204" pitchFamily="34" charset="0"/>
              <a:buChar char="•"/>
            </a:pPr>
            <a:r>
              <a:rPr lang="nl-NL" sz="1200" dirty="0">
                <a:latin typeface="Century Gothic" panose="020B0502020202020204" pitchFamily="34" charset="0"/>
              </a:rPr>
              <a:t>C</a:t>
            </a:r>
            <a:r>
              <a:rPr lang="nl-NL" sz="1200" dirty="0" smtClean="0">
                <a:latin typeface="Century Gothic" panose="020B0502020202020204" pitchFamily="34" charset="0"/>
              </a:rPr>
              <a:t>ommunication </a:t>
            </a:r>
            <a:endParaRPr lang="nl-NL" sz="1200" dirty="0">
              <a:latin typeface="Century Gothic" panose="020B0502020202020204" pitchFamily="34" charset="0"/>
            </a:endParaRPr>
          </a:p>
          <a:p>
            <a:pPr marL="628650" lvl="1" indent="-171450">
              <a:buFont typeface="Arial" panose="020B0604020202020204" pitchFamily="34" charset="0"/>
              <a:buChar char="•"/>
            </a:pPr>
            <a:r>
              <a:rPr lang="nl-NL" sz="1200" dirty="0" err="1" smtClean="0">
                <a:latin typeface="Century Gothic" panose="020B0502020202020204" pitchFamily="34" charset="0"/>
              </a:rPr>
              <a:t>Good</a:t>
            </a:r>
            <a:r>
              <a:rPr lang="nl-NL" sz="1200" dirty="0" smtClean="0">
                <a:latin typeface="Century Gothic" panose="020B0502020202020204" pitchFamily="34" charset="0"/>
              </a:rPr>
              <a:t> start</a:t>
            </a:r>
          </a:p>
          <a:p>
            <a:pPr marL="628650" lvl="1" indent="-171450">
              <a:buFont typeface="Arial" panose="020B0604020202020204" pitchFamily="34" charset="0"/>
              <a:buChar char="•"/>
            </a:pPr>
            <a:r>
              <a:rPr lang="nl-NL" sz="1200" dirty="0" smtClean="0">
                <a:latin typeface="Century Gothic" panose="020B0502020202020204" pitchFamily="34" charset="0"/>
              </a:rPr>
              <a:t>Shared </a:t>
            </a:r>
            <a:r>
              <a:rPr lang="nl-NL" sz="1200" dirty="0" err="1" smtClean="0">
                <a:latin typeface="Century Gothic" panose="020B0502020202020204" pitchFamily="34" charset="0"/>
              </a:rPr>
              <a:t>responsability</a:t>
            </a:r>
            <a:endParaRPr lang="nl-NL" sz="1200" dirty="0" smtClean="0">
              <a:latin typeface="Century Gothic" panose="020B0502020202020204" pitchFamily="34" charset="0"/>
            </a:endParaRPr>
          </a:p>
          <a:p>
            <a:pPr marL="628650" lvl="1" indent="-171450">
              <a:buFont typeface="Arial" panose="020B0604020202020204" pitchFamily="34" charset="0"/>
              <a:buChar char="•"/>
            </a:pPr>
            <a:r>
              <a:rPr lang="nl-NL" sz="1200" dirty="0" smtClean="0">
                <a:latin typeface="Century Gothic" panose="020B0502020202020204" pitchFamily="34" charset="0"/>
              </a:rPr>
              <a:t>Pre-</a:t>
            </a:r>
            <a:r>
              <a:rPr lang="nl-NL" sz="1200" dirty="0" err="1" smtClean="0">
                <a:latin typeface="Century Gothic" panose="020B0502020202020204" pitchFamily="34" charset="0"/>
              </a:rPr>
              <a:t>production</a:t>
            </a:r>
            <a:endParaRPr lang="nl-NL" sz="1200" dirty="0" smtClean="0">
              <a:latin typeface="Century Gothic" panose="020B0502020202020204" pitchFamily="34" charset="0"/>
            </a:endParaRPr>
          </a:p>
          <a:p>
            <a:pPr marL="628650" lvl="1" indent="-171450">
              <a:buFont typeface="Arial" panose="020B0604020202020204" pitchFamily="34" charset="0"/>
              <a:buChar char="•"/>
            </a:pP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a:latin typeface="Century Gothic" panose="020B0502020202020204" pitchFamily="34" charset="0"/>
              </a:rPr>
              <a:t>Checklists </a:t>
            </a:r>
            <a:r>
              <a:rPr lang="nl-NL" sz="1200" dirty="0" err="1">
                <a:latin typeface="Century Gothic" panose="020B0502020202020204" pitchFamily="34" charset="0"/>
              </a:rPr>
              <a:t>for</a:t>
            </a:r>
            <a:r>
              <a:rPr lang="nl-NL" sz="1200" dirty="0">
                <a:latin typeface="Century Gothic" panose="020B0502020202020204" pitchFamily="34" charset="0"/>
              </a:rPr>
              <a:t> </a:t>
            </a:r>
            <a:r>
              <a:rPr lang="nl-NL" sz="1200" dirty="0" err="1">
                <a:latin typeface="Century Gothic" panose="020B0502020202020204" pitchFamily="34" charset="0"/>
              </a:rPr>
              <a:t>key</a:t>
            </a:r>
            <a:r>
              <a:rPr lang="nl-NL" sz="1200" dirty="0">
                <a:latin typeface="Century Gothic" panose="020B0502020202020204" pitchFamily="34" charset="0"/>
              </a:rPr>
              <a:t> </a:t>
            </a:r>
            <a:r>
              <a:rPr lang="nl-NL" sz="1200" dirty="0" err="1">
                <a:latin typeface="Century Gothic" panose="020B0502020202020204" pitchFamily="34" charset="0"/>
              </a:rPr>
              <a:t>departments</a:t>
            </a:r>
            <a:r>
              <a:rPr lang="nl-NL" sz="1200" dirty="0">
                <a:latin typeface="Century Gothic" panose="020B0502020202020204" pitchFamily="34" charset="0"/>
              </a:rPr>
              <a:t> (</a:t>
            </a:r>
            <a:r>
              <a:rPr lang="nl-NL" sz="1200" dirty="0" err="1">
                <a:latin typeface="Century Gothic" panose="020B0502020202020204" pitchFamily="34" charset="0"/>
              </a:rPr>
              <a:t>production</a:t>
            </a:r>
            <a:r>
              <a:rPr lang="nl-NL" sz="1200" dirty="0">
                <a:latin typeface="Century Gothic" panose="020B0502020202020204" pitchFamily="34" charset="0"/>
              </a:rPr>
              <a:t>, </a:t>
            </a:r>
            <a:r>
              <a:rPr lang="nl-NL" sz="1200" dirty="0" err="1">
                <a:latin typeface="Century Gothic" panose="020B0502020202020204" pitchFamily="34" charset="0"/>
              </a:rPr>
              <a:t>location</a:t>
            </a:r>
            <a:r>
              <a:rPr lang="nl-NL" sz="1200" dirty="0">
                <a:latin typeface="Century Gothic" panose="020B0502020202020204" pitchFamily="34" charset="0"/>
              </a:rPr>
              <a:t> manager catering, </a:t>
            </a:r>
            <a:r>
              <a:rPr lang="nl-NL" sz="1200" dirty="0" err="1">
                <a:latin typeface="Century Gothic" panose="020B0502020202020204" pitchFamily="34" charset="0"/>
              </a:rPr>
              <a:t>location</a:t>
            </a:r>
            <a:r>
              <a:rPr lang="nl-NL" sz="1200" dirty="0">
                <a:latin typeface="Century Gothic" panose="020B0502020202020204" pitchFamily="34" charset="0"/>
              </a:rPr>
              <a:t> manager waste, costume, set </a:t>
            </a:r>
            <a:r>
              <a:rPr lang="nl-NL" sz="1200" dirty="0" err="1">
                <a:latin typeface="Century Gothic" panose="020B0502020202020204" pitchFamily="34" charset="0"/>
              </a:rPr>
              <a:t>decoration</a:t>
            </a:r>
            <a:r>
              <a:rPr lang="nl-NL" sz="1200" dirty="0" smtClean="0">
                <a:latin typeface="Century Gothic" panose="020B0502020202020204" pitchFamily="34" charset="0"/>
              </a:rPr>
              <a:t>)</a:t>
            </a:r>
          </a:p>
          <a:p>
            <a:pPr marL="171450" indent="-171450">
              <a:buFont typeface="Arial" panose="020B0604020202020204" pitchFamily="34" charset="0"/>
              <a:buChar char="•"/>
            </a:pP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a:latin typeface="Century Gothic" panose="020B0502020202020204" pitchFamily="34" charset="0"/>
              </a:rPr>
              <a:t>Tools (hotel &lt;&gt; transport / </a:t>
            </a:r>
            <a:r>
              <a:rPr lang="nl-NL" sz="1200" dirty="0" err="1">
                <a:latin typeface="Century Gothic" panose="020B0502020202020204" pitchFamily="34" charset="0"/>
              </a:rPr>
              <a:t>hybrid</a:t>
            </a:r>
            <a:r>
              <a:rPr lang="nl-NL" sz="1200" dirty="0">
                <a:latin typeface="Century Gothic" panose="020B0502020202020204" pitchFamily="34" charset="0"/>
              </a:rPr>
              <a:t> </a:t>
            </a:r>
            <a:r>
              <a:rPr lang="nl-NL" sz="1200" dirty="0" err="1">
                <a:latin typeface="Century Gothic" panose="020B0502020202020204" pitchFamily="34" charset="0"/>
              </a:rPr>
              <a:t>cars</a:t>
            </a:r>
            <a:r>
              <a:rPr lang="nl-NL" sz="1200" dirty="0">
                <a:latin typeface="Century Gothic" panose="020B0502020202020204" pitchFamily="34" charset="0"/>
              </a:rPr>
              <a:t> &lt;&gt; </a:t>
            </a:r>
            <a:r>
              <a:rPr lang="nl-NL" sz="1200" dirty="0" err="1">
                <a:latin typeface="Century Gothic" panose="020B0502020202020204" pitchFamily="34" charset="0"/>
              </a:rPr>
              <a:t>classical</a:t>
            </a:r>
            <a:r>
              <a:rPr lang="nl-NL" sz="1200" dirty="0">
                <a:latin typeface="Century Gothic" panose="020B0502020202020204" pitchFamily="34" charset="0"/>
              </a:rPr>
              <a:t> </a:t>
            </a:r>
            <a:r>
              <a:rPr lang="nl-NL" sz="1200" dirty="0" err="1">
                <a:latin typeface="Century Gothic" panose="020B0502020202020204" pitchFamily="34" charset="0"/>
              </a:rPr>
              <a:t>cars</a:t>
            </a:r>
            <a:r>
              <a:rPr lang="nl-NL" sz="1200" dirty="0" smtClean="0">
                <a:latin typeface="Century Gothic" panose="020B0502020202020204" pitchFamily="34" charset="0"/>
              </a:rPr>
              <a:t>)</a:t>
            </a:r>
          </a:p>
          <a:p>
            <a:pPr marL="171450" indent="-171450">
              <a:buFont typeface="Arial" panose="020B0604020202020204" pitchFamily="34" charset="0"/>
              <a:buChar char="•"/>
            </a:pP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a:latin typeface="Century Gothic" panose="020B0502020202020204" pitchFamily="34" charset="0"/>
              </a:rPr>
              <a:t>Flash cards </a:t>
            </a:r>
            <a:r>
              <a:rPr lang="nl-NL" sz="1200" dirty="0" err="1">
                <a:latin typeface="Century Gothic" panose="020B0502020202020204" pitchFamily="34" charset="0"/>
              </a:rPr>
              <a:t>with</a:t>
            </a:r>
            <a:r>
              <a:rPr lang="nl-NL" sz="1200" dirty="0">
                <a:latin typeface="Century Gothic" panose="020B0502020202020204" pitchFamily="34" charset="0"/>
              </a:rPr>
              <a:t> best </a:t>
            </a:r>
            <a:r>
              <a:rPr lang="nl-NL" sz="1200" dirty="0" err="1" smtClean="0">
                <a:latin typeface="Century Gothic" panose="020B0502020202020204" pitchFamily="34" charset="0"/>
              </a:rPr>
              <a:t>practices</a:t>
            </a:r>
            <a:endParaRPr lang="nl-NL" sz="1200" dirty="0" smtClean="0">
              <a:latin typeface="Century Gothic" panose="020B0502020202020204" pitchFamily="34" charset="0"/>
            </a:endParaRPr>
          </a:p>
          <a:p>
            <a:pPr marL="171450" indent="-171450">
              <a:buFont typeface="Arial" panose="020B0604020202020204" pitchFamily="34" charset="0"/>
              <a:buChar char="•"/>
            </a:pP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a:latin typeface="Century Gothic" panose="020B0502020202020204" pitchFamily="34" charset="0"/>
              </a:rPr>
              <a:t>Partners found </a:t>
            </a:r>
            <a:r>
              <a:rPr lang="nl-NL" sz="1200" dirty="0" err="1">
                <a:latin typeface="Century Gothic" panose="020B0502020202020204" pitchFamily="34" charset="0"/>
              </a:rPr>
              <a:t>for</a:t>
            </a:r>
            <a:r>
              <a:rPr lang="nl-NL" sz="1200" dirty="0">
                <a:latin typeface="Century Gothic" panose="020B0502020202020204" pitchFamily="34" charset="0"/>
              </a:rPr>
              <a:t> </a:t>
            </a:r>
            <a:r>
              <a:rPr lang="nl-NL" sz="1200" dirty="0" err="1">
                <a:latin typeface="Century Gothic" panose="020B0502020202020204" pitchFamily="34" charset="0"/>
              </a:rPr>
              <a:t>hybrid</a:t>
            </a:r>
            <a:r>
              <a:rPr lang="nl-NL" sz="1200" dirty="0">
                <a:latin typeface="Century Gothic" panose="020B0502020202020204" pitchFamily="34" charset="0"/>
              </a:rPr>
              <a:t> </a:t>
            </a:r>
            <a:r>
              <a:rPr lang="nl-NL" sz="1200" dirty="0" err="1">
                <a:latin typeface="Century Gothic" panose="020B0502020202020204" pitchFamily="34" charset="0"/>
              </a:rPr>
              <a:t>car</a:t>
            </a:r>
            <a:r>
              <a:rPr lang="nl-NL" sz="1200" dirty="0">
                <a:latin typeface="Century Gothic" panose="020B0502020202020204" pitchFamily="34" charset="0"/>
              </a:rPr>
              <a:t> </a:t>
            </a:r>
            <a:r>
              <a:rPr lang="nl-NL" sz="1200" dirty="0" err="1">
                <a:latin typeface="Century Gothic" panose="020B0502020202020204" pitchFamily="34" charset="0"/>
              </a:rPr>
              <a:t>rental</a:t>
            </a:r>
            <a:r>
              <a:rPr lang="nl-NL" sz="1200" dirty="0" smtClean="0">
                <a:latin typeface="Century Gothic" panose="020B0502020202020204" pitchFamily="34" charset="0"/>
              </a:rPr>
              <a:t>, </a:t>
            </a:r>
            <a:endParaRPr lang="nl-NL" sz="1200" dirty="0" smtClean="0">
              <a:latin typeface="Century Gothic" panose="020B0502020202020204" pitchFamily="34" charset="0"/>
            </a:endParaRPr>
          </a:p>
          <a:p>
            <a:r>
              <a:rPr lang="nl-NL" sz="1200" dirty="0" err="1" smtClean="0">
                <a:latin typeface="Century Gothic" panose="020B0502020202020204" pitchFamily="34" charset="0"/>
              </a:rPr>
              <a:t>for</a:t>
            </a:r>
            <a:r>
              <a:rPr lang="nl-NL" sz="1200" dirty="0" smtClean="0">
                <a:latin typeface="Century Gothic" panose="020B0502020202020204" pitchFamily="34" charset="0"/>
              </a:rPr>
              <a:t> </a:t>
            </a:r>
            <a:r>
              <a:rPr lang="nl-NL" sz="1200" dirty="0">
                <a:latin typeface="Century Gothic" panose="020B0502020202020204" pitchFamily="34" charset="0"/>
              </a:rPr>
              <a:t>waste handling on </a:t>
            </a:r>
            <a:r>
              <a:rPr lang="nl-NL" sz="1200" dirty="0" smtClean="0">
                <a:latin typeface="Century Gothic" panose="020B0502020202020204" pitchFamily="34" charset="0"/>
              </a:rPr>
              <a:t>set, </a:t>
            </a:r>
            <a:r>
              <a:rPr lang="nl-NL" sz="1200" dirty="0" err="1" smtClean="0">
                <a:latin typeface="Century Gothic" panose="020B0502020202020204" pitchFamily="34" charset="0"/>
              </a:rPr>
              <a:t>for</a:t>
            </a:r>
            <a:r>
              <a:rPr lang="nl-NL" sz="1200" dirty="0" smtClean="0">
                <a:latin typeface="Century Gothic" panose="020B0502020202020204" pitchFamily="34" charset="0"/>
              </a:rPr>
              <a:t> </a:t>
            </a:r>
            <a:r>
              <a:rPr lang="nl-NL" sz="1200" dirty="0" err="1">
                <a:latin typeface="Century Gothic" panose="020B0502020202020204" pitchFamily="34" charset="0"/>
              </a:rPr>
              <a:t>rental</a:t>
            </a:r>
            <a:r>
              <a:rPr lang="nl-NL" sz="1200" dirty="0">
                <a:latin typeface="Century Gothic" panose="020B0502020202020204" pitchFamily="34" charset="0"/>
              </a:rPr>
              <a:t> of 30% biodiesel </a:t>
            </a:r>
            <a:endParaRPr lang="nl-NL" sz="1200" dirty="0" smtClean="0">
              <a:latin typeface="Century Gothic" panose="020B0502020202020204" pitchFamily="34" charset="0"/>
            </a:endParaRPr>
          </a:p>
          <a:p>
            <a:r>
              <a:rPr lang="nl-NL" sz="1200" dirty="0" smtClean="0">
                <a:latin typeface="Century Gothic" panose="020B0502020202020204" pitchFamily="34" charset="0"/>
              </a:rPr>
              <a:t>generators</a:t>
            </a:r>
            <a:endParaRPr lang="nl-NL" sz="1200" dirty="0">
              <a:latin typeface="Century Gothic" panose="020B0502020202020204" pitchFamily="34" charset="0"/>
            </a:endParaRPr>
          </a:p>
          <a:p>
            <a:endParaRPr lang="nl-BE" sz="1200" dirty="0">
              <a:latin typeface="Century Gothic" pitchFamily="34" charset="0"/>
            </a:endParaRPr>
          </a:p>
          <a:p>
            <a:endParaRPr lang="nl-NL" sz="1100" dirty="0">
              <a:latin typeface="Century Gothic" pitchFamily="34" charset="0"/>
            </a:endParaRPr>
          </a:p>
          <a:p>
            <a:pPr marL="171450" indent="-171450">
              <a:buFont typeface="Arial" pitchFamily="34" charset="0"/>
              <a:buChar char="•"/>
            </a:pPr>
            <a:endParaRPr lang="nl-NL" sz="1100" dirty="0" smtClean="0">
              <a:latin typeface="Century Gothic" pitchFamily="34" charset="0"/>
            </a:endParaRPr>
          </a:p>
          <a:p>
            <a:pPr lvl="1"/>
            <a:endParaRPr lang="nl-NL" sz="1100" dirty="0">
              <a:latin typeface="Century Gothic" pitchFamily="34" charset="0"/>
            </a:endParaRPr>
          </a:p>
          <a:p>
            <a:endParaRPr lang="nl-NL" sz="1100" dirty="0" smtClean="0">
              <a:latin typeface="Century Gothic" pitchFamily="34" charset="0"/>
            </a:endParaRPr>
          </a:p>
        </p:txBody>
      </p:sp>
      <p:pic>
        <p:nvPicPr>
          <p:cNvPr id="22" name="Afbeelding 21"/>
          <p:cNvPicPr/>
          <p:nvPr/>
        </p:nvPicPr>
        <p:blipFill rotWithShape="1">
          <a:blip r:embed="rId4"/>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23" name="Tekstvak 22"/>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pic>
        <p:nvPicPr>
          <p:cNvPr id="17" name="Picture 2" descr="http://www.per-se.be/write/images/intro/Kernactiviteit%20%26%20Methodiek.jpg"/>
          <p:cNvPicPr>
            <a:picLocks noChangeAspect="1" noChangeArrowheads="1"/>
          </p:cNvPicPr>
          <p:nvPr/>
        </p:nvPicPr>
        <p:blipFill rotWithShape="1">
          <a:blip r:embed="rId5">
            <a:extLst>
              <a:ext uri="{28A0092B-C50C-407E-A947-70E740481C1C}">
                <a14:useLocalDpi xmlns:a14="http://schemas.microsoft.com/office/drawing/2010/main" val="0"/>
              </a:ext>
            </a:extLst>
          </a:blip>
          <a:srcRect l="35087" b="233"/>
          <a:stretch/>
        </p:blipFill>
        <p:spPr bwMode="auto">
          <a:xfrm>
            <a:off x="6502544" y="3003798"/>
            <a:ext cx="2644828" cy="139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7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4397645"/>
            <a:ext cx="9144000" cy="7586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0" y="0"/>
            <a:ext cx="395536" cy="4397645"/>
          </a:xfrm>
          <a:prstGeom prst="rect">
            <a:avLst/>
          </a:prstGeom>
          <a:solidFill>
            <a:srgbClr val="103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395536" y="0"/>
            <a:ext cx="395536" cy="4397645"/>
          </a:xfrm>
          <a:prstGeom prst="rect">
            <a:avLst/>
          </a:prstGeom>
          <a:solidFill>
            <a:srgbClr val="A0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27" name="Rechte verbindingslijn 26"/>
          <p:cNvCxnSpPr>
            <a:stCxn id="44" idx="6"/>
            <a:endCxn id="18" idx="2"/>
          </p:cNvCxnSpPr>
          <p:nvPr/>
        </p:nvCxnSpPr>
        <p:spPr>
          <a:xfrm>
            <a:off x="158254" y="4964454"/>
            <a:ext cx="880935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967612" y="4912011"/>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7182290"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p:cNvSpPr/>
          <p:nvPr/>
        </p:nvSpPr>
        <p:spPr>
          <a:xfrm>
            <a:off x="5400024"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p:cNvSpPr/>
          <p:nvPr/>
        </p:nvSpPr>
        <p:spPr>
          <a:xfrm>
            <a:off x="3614702"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p:cNvSpPr/>
          <p:nvPr/>
        </p:nvSpPr>
        <p:spPr>
          <a:xfrm>
            <a:off x="183243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Ovaal 43"/>
          <p:cNvSpPr/>
          <p:nvPr/>
        </p:nvSpPr>
        <p:spPr>
          <a:xfrm>
            <a:off x="53366" y="4912010"/>
            <a:ext cx="104888" cy="10488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907753" y="194226"/>
            <a:ext cx="5747086" cy="369332"/>
          </a:xfrm>
          <a:prstGeom prst="rect">
            <a:avLst/>
          </a:prstGeom>
        </p:spPr>
        <p:txBody>
          <a:bodyPr wrap="none">
            <a:spAutoFit/>
          </a:bodyPr>
          <a:lstStyle/>
          <a:p>
            <a:r>
              <a:rPr lang="nl-BE" dirty="0" err="1" smtClean="0">
                <a:solidFill>
                  <a:srgbClr val="A0C40C"/>
                </a:solidFill>
                <a:latin typeface="Century Gothic" pitchFamily="34" charset="0"/>
              </a:rPr>
              <a:t>Sensibilisation</a:t>
            </a:r>
            <a:r>
              <a:rPr lang="nl-BE" dirty="0" smtClean="0">
                <a:solidFill>
                  <a:srgbClr val="A0C40C"/>
                </a:solidFill>
                <a:latin typeface="Century Gothic" pitchFamily="34" charset="0"/>
              </a:rPr>
              <a:t> </a:t>
            </a:r>
            <a:r>
              <a:rPr lang="nl-BE" dirty="0" err="1" smtClean="0">
                <a:solidFill>
                  <a:srgbClr val="A0C40C"/>
                </a:solidFill>
                <a:latin typeface="Century Gothic" pitchFamily="34" charset="0"/>
              </a:rPr>
              <a:t>and</a:t>
            </a:r>
            <a:r>
              <a:rPr lang="nl-BE" dirty="0" smtClean="0">
                <a:solidFill>
                  <a:srgbClr val="A0C40C"/>
                </a:solidFill>
                <a:latin typeface="Century Gothic" pitchFamily="34" charset="0"/>
              </a:rPr>
              <a:t> information </a:t>
            </a:r>
            <a:r>
              <a:rPr lang="nl-BE" dirty="0" err="1" smtClean="0">
                <a:solidFill>
                  <a:srgbClr val="A0C40C"/>
                </a:solidFill>
                <a:latin typeface="Century Gothic" pitchFamily="34" charset="0"/>
              </a:rPr>
              <a:t>towards</a:t>
            </a:r>
            <a:r>
              <a:rPr lang="nl-BE" dirty="0" smtClean="0">
                <a:solidFill>
                  <a:srgbClr val="A0C40C"/>
                </a:solidFill>
                <a:latin typeface="Century Gothic" pitchFamily="34" charset="0"/>
              </a:rPr>
              <a:t> filmmakers</a:t>
            </a:r>
            <a:endParaRPr lang="nl-BE" dirty="0">
              <a:solidFill>
                <a:srgbClr val="A0C40C"/>
              </a:solidFill>
            </a:endParaRPr>
          </a:p>
        </p:txBody>
      </p:sp>
      <p:pic>
        <p:nvPicPr>
          <p:cNvPr id="16" name="Afbeelding 15"/>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20000" t="36409" r="67949" b="36368"/>
          <a:stretch/>
        </p:blipFill>
        <p:spPr>
          <a:xfrm>
            <a:off x="8667455" y="0"/>
            <a:ext cx="448188" cy="757785"/>
          </a:xfrm>
          <a:prstGeom prst="rect">
            <a:avLst/>
          </a:prstGeom>
          <a:noFill/>
          <a:ln>
            <a:noFill/>
          </a:ln>
        </p:spPr>
      </p:pic>
      <p:sp>
        <p:nvSpPr>
          <p:cNvPr id="20" name="Rechthoek 19"/>
          <p:cNvSpPr/>
          <p:nvPr/>
        </p:nvSpPr>
        <p:spPr>
          <a:xfrm>
            <a:off x="1832436" y="601257"/>
            <a:ext cx="6591991" cy="2677656"/>
          </a:xfrm>
          <a:prstGeom prst="rect">
            <a:avLst/>
          </a:prstGeom>
        </p:spPr>
        <p:txBody>
          <a:bodyPr wrap="square">
            <a:spAutoFit/>
          </a:bodyPr>
          <a:lstStyle/>
          <a:p>
            <a:r>
              <a:rPr lang="nl-NL" sz="1200" dirty="0" err="1">
                <a:latin typeface="Century Gothic" panose="020B0502020202020204" pitchFamily="34" charset="0"/>
              </a:rPr>
              <a:t>Engaging</a:t>
            </a:r>
            <a:r>
              <a:rPr lang="nl-NL" sz="1200" dirty="0">
                <a:latin typeface="Century Gothic" panose="020B0502020202020204" pitchFamily="34" charset="0"/>
              </a:rPr>
              <a:t> the </a:t>
            </a:r>
            <a:r>
              <a:rPr lang="nl-NL" sz="1200" dirty="0" err="1">
                <a:latin typeface="Century Gothic" panose="020B0502020202020204" pitchFamily="34" charset="0"/>
              </a:rPr>
              <a:t>broader</a:t>
            </a:r>
            <a:r>
              <a:rPr lang="nl-NL" sz="1200" dirty="0">
                <a:latin typeface="Century Gothic" panose="020B0502020202020204" pitchFamily="34" charset="0"/>
              </a:rPr>
              <a:t> sector: </a:t>
            </a:r>
            <a:r>
              <a:rPr lang="nl-NL" sz="1200" dirty="0" err="1">
                <a:latin typeface="Century Gothic" panose="020B0502020202020204" pitchFamily="34" charset="0"/>
              </a:rPr>
              <a:t>since</a:t>
            </a:r>
            <a:r>
              <a:rPr lang="nl-NL" sz="1200" dirty="0">
                <a:latin typeface="Century Gothic" panose="020B0502020202020204" pitchFamily="34" charset="0"/>
              </a:rPr>
              <a:t> September 2013 </a:t>
            </a:r>
            <a:r>
              <a:rPr lang="nl-NL" sz="1200" dirty="0" err="1">
                <a:latin typeface="Century Gothic" panose="020B0502020202020204" pitchFamily="34" charset="0"/>
              </a:rPr>
              <a:t>each</a:t>
            </a:r>
            <a:r>
              <a:rPr lang="nl-NL" sz="1200" dirty="0">
                <a:latin typeface="Century Gothic" panose="020B0502020202020204" pitchFamily="34" charset="0"/>
              </a:rPr>
              <a:t> feature film </a:t>
            </a:r>
            <a:r>
              <a:rPr lang="nl-NL" sz="1200" dirty="0" err="1">
                <a:latin typeface="Century Gothic" panose="020B0502020202020204" pitchFamily="34" charset="0"/>
              </a:rPr>
              <a:t>that</a:t>
            </a:r>
            <a:r>
              <a:rPr lang="nl-NL" sz="1200" dirty="0">
                <a:latin typeface="Century Gothic" panose="020B0502020202020204" pitchFamily="34" charset="0"/>
              </a:rPr>
              <a:t> </a:t>
            </a:r>
            <a:r>
              <a:rPr lang="nl-NL" sz="1200" dirty="0" err="1">
                <a:latin typeface="Century Gothic" panose="020B0502020202020204" pitchFamily="34" charset="0"/>
              </a:rPr>
              <a:t>gets</a:t>
            </a:r>
            <a:r>
              <a:rPr lang="nl-NL" sz="1200" dirty="0">
                <a:latin typeface="Century Gothic" panose="020B0502020202020204" pitchFamily="34" charset="0"/>
              </a:rPr>
              <a:t> VAF-</a:t>
            </a:r>
            <a:r>
              <a:rPr lang="nl-NL" sz="1200" dirty="0" err="1">
                <a:latin typeface="Century Gothic" panose="020B0502020202020204" pitchFamily="34" charset="0"/>
              </a:rPr>
              <a:t>production</a:t>
            </a:r>
            <a:r>
              <a:rPr lang="nl-NL" sz="1200" dirty="0">
                <a:latin typeface="Century Gothic" panose="020B0502020202020204" pitchFamily="34" charset="0"/>
              </a:rPr>
              <a:t> support is </a:t>
            </a:r>
            <a:r>
              <a:rPr lang="nl-NL" sz="1200" dirty="0" err="1">
                <a:latin typeface="Century Gothic" panose="020B0502020202020204" pitchFamily="34" charset="0"/>
              </a:rPr>
              <a:t>engaged</a:t>
            </a:r>
            <a:r>
              <a:rPr lang="nl-NL" sz="1200" dirty="0">
                <a:latin typeface="Century Gothic" panose="020B0502020202020204" pitchFamily="34" charset="0"/>
              </a:rPr>
              <a:t> in the e-Mission project</a:t>
            </a:r>
            <a:r>
              <a:rPr lang="nl-NL" sz="1200" dirty="0" smtClean="0">
                <a:latin typeface="Century Gothic" panose="020B0502020202020204" pitchFamily="34" charset="0"/>
              </a:rPr>
              <a:t>:</a:t>
            </a:r>
          </a:p>
          <a:p>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err="1">
                <a:latin typeface="Century Gothic" panose="020B0502020202020204" pitchFamily="34" charset="0"/>
              </a:rPr>
              <a:t>Having</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a:t>
            </a:r>
            <a:r>
              <a:rPr lang="nl-NL" sz="1200" dirty="0" err="1">
                <a:latin typeface="Century Gothic" panose="020B0502020202020204" pitchFamily="34" charset="0"/>
              </a:rPr>
              <a:t>participate</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a:t>
            </a:r>
            <a:r>
              <a:rPr lang="nl-NL" sz="1200" dirty="0" err="1">
                <a:latin typeface="Century Gothic" panose="020B0502020202020204" pitchFamily="34" charset="0"/>
              </a:rPr>
              <a:t>an</a:t>
            </a:r>
            <a:r>
              <a:rPr lang="nl-NL" sz="1200" dirty="0">
                <a:latin typeface="Century Gothic" panose="020B0502020202020204" pitchFamily="34" charset="0"/>
              </a:rPr>
              <a:t> information </a:t>
            </a:r>
            <a:r>
              <a:rPr lang="nl-NL" sz="1200" dirty="0" err="1">
                <a:latin typeface="Century Gothic" panose="020B0502020202020204" pitchFamily="34" charset="0"/>
              </a:rPr>
              <a:t>session</a:t>
            </a:r>
            <a:r>
              <a:rPr lang="nl-NL" sz="1200" dirty="0">
                <a:latin typeface="Century Gothic" panose="020B0502020202020204" pitchFamily="34" charset="0"/>
              </a:rPr>
              <a:t> of ½ </a:t>
            </a:r>
            <a:r>
              <a:rPr lang="nl-NL" sz="1200" dirty="0" err="1">
                <a:latin typeface="Century Gothic" panose="020B0502020202020204" pitchFamily="34" charset="0"/>
              </a:rPr>
              <a:t>day</a:t>
            </a:r>
            <a:endParaRPr lang="nl-NL" sz="1200" dirty="0">
              <a:latin typeface="Century Gothic" panose="020B0502020202020204" pitchFamily="34" charset="0"/>
            </a:endParaRPr>
          </a:p>
          <a:p>
            <a:pPr marL="171450" indent="-171450">
              <a:buFont typeface="Arial" panose="020B0604020202020204" pitchFamily="34" charset="0"/>
              <a:buChar char="•"/>
            </a:pPr>
            <a:r>
              <a:rPr lang="nl-NL" sz="1200" dirty="0" err="1">
                <a:latin typeface="Century Gothic" panose="020B0502020202020204" pitchFamily="34" charset="0"/>
              </a:rPr>
              <a:t>Being</a:t>
            </a:r>
            <a:r>
              <a:rPr lang="nl-NL" sz="1200" dirty="0">
                <a:latin typeface="Century Gothic" panose="020B0502020202020204" pitchFamily="34" charset="0"/>
              </a:rPr>
              <a:t> </a:t>
            </a:r>
            <a:r>
              <a:rPr lang="nl-NL" sz="1200" dirty="0" err="1">
                <a:latin typeface="Century Gothic" panose="020B0502020202020204" pitchFamily="34" charset="0"/>
              </a:rPr>
              <a:t>asked</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make </a:t>
            </a:r>
            <a:r>
              <a:rPr lang="nl-NL" sz="1200" dirty="0" err="1">
                <a:latin typeface="Century Gothic" panose="020B0502020202020204" pitchFamily="34" charset="0"/>
              </a:rPr>
              <a:t>an</a:t>
            </a:r>
            <a:r>
              <a:rPr lang="nl-NL" sz="1200" dirty="0">
                <a:latin typeface="Century Gothic" panose="020B0502020202020204" pitchFamily="34" charset="0"/>
              </a:rPr>
              <a:t> effort </a:t>
            </a:r>
            <a:r>
              <a:rPr lang="nl-NL" sz="1200" dirty="0" err="1">
                <a:latin typeface="Century Gothic" panose="020B0502020202020204" pitchFamily="34" charset="0"/>
              </a:rPr>
              <a:t>to</a:t>
            </a:r>
            <a:r>
              <a:rPr lang="nl-NL" sz="1200" dirty="0">
                <a:latin typeface="Century Gothic" panose="020B0502020202020204" pitchFamily="34" charset="0"/>
              </a:rPr>
              <a:t> </a:t>
            </a:r>
            <a:r>
              <a:rPr lang="nl-NL" sz="1200" dirty="0" err="1">
                <a:latin typeface="Century Gothic" panose="020B0502020202020204" pitchFamily="34" charset="0"/>
              </a:rPr>
              <a:t>produce</a:t>
            </a:r>
            <a:r>
              <a:rPr lang="nl-NL" sz="1200" dirty="0">
                <a:latin typeface="Century Gothic" panose="020B0502020202020204" pitchFamily="34" charset="0"/>
              </a:rPr>
              <a:t> in a more </a:t>
            </a:r>
            <a:r>
              <a:rPr lang="nl-NL" sz="1200" dirty="0" err="1">
                <a:latin typeface="Century Gothic" panose="020B0502020202020204" pitchFamily="34" charset="0"/>
              </a:rPr>
              <a:t>sustainable</a:t>
            </a:r>
            <a:r>
              <a:rPr lang="nl-NL" sz="1200" dirty="0">
                <a:latin typeface="Century Gothic" panose="020B0502020202020204" pitchFamily="34" charset="0"/>
              </a:rPr>
              <a:t> way</a:t>
            </a:r>
          </a:p>
          <a:p>
            <a:pPr marL="171450" indent="-171450">
              <a:buFont typeface="Arial" panose="020B0604020202020204" pitchFamily="34" charset="0"/>
              <a:buChar char="•"/>
            </a:pPr>
            <a:r>
              <a:rPr lang="nl-NL" sz="1200" dirty="0" err="1">
                <a:latin typeface="Century Gothic" panose="020B0502020202020204" pitchFamily="34" charset="0"/>
              </a:rPr>
              <a:t>Being</a:t>
            </a:r>
            <a:r>
              <a:rPr lang="nl-NL" sz="1200" dirty="0">
                <a:latin typeface="Century Gothic" panose="020B0502020202020204" pitchFamily="34" charset="0"/>
              </a:rPr>
              <a:t> </a:t>
            </a:r>
            <a:r>
              <a:rPr lang="nl-NL" sz="1200" dirty="0" err="1">
                <a:latin typeface="Century Gothic" panose="020B0502020202020204" pitchFamily="34" charset="0"/>
              </a:rPr>
              <a:t>asked</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collect relevant data </a:t>
            </a:r>
            <a:r>
              <a:rPr lang="nl-NL" sz="1200" dirty="0" err="1">
                <a:latin typeface="Century Gothic" panose="020B0502020202020204" pitchFamily="34" charset="0"/>
              </a:rPr>
              <a:t>and</a:t>
            </a:r>
            <a:r>
              <a:rPr lang="nl-NL" sz="1200" dirty="0">
                <a:latin typeface="Century Gothic" panose="020B0502020202020204" pitchFamily="34" charset="0"/>
              </a:rPr>
              <a:t> </a:t>
            </a:r>
            <a:r>
              <a:rPr lang="nl-NL" sz="1200" dirty="0" err="1">
                <a:latin typeface="Century Gothic" panose="020B0502020202020204" pitchFamily="34" charset="0"/>
              </a:rPr>
              <a:t>to</a:t>
            </a:r>
            <a:r>
              <a:rPr lang="nl-NL" sz="1200" dirty="0">
                <a:latin typeface="Century Gothic" panose="020B0502020202020204" pitchFamily="34" charset="0"/>
              </a:rPr>
              <a:t> </a:t>
            </a:r>
            <a:r>
              <a:rPr lang="nl-NL" sz="1200" dirty="0" err="1">
                <a:latin typeface="Century Gothic" panose="020B0502020202020204" pitchFamily="34" charset="0"/>
              </a:rPr>
              <a:t>fill</a:t>
            </a:r>
            <a:r>
              <a:rPr lang="nl-NL" sz="1200" dirty="0">
                <a:latin typeface="Century Gothic" panose="020B0502020202020204" pitchFamily="34" charset="0"/>
              </a:rPr>
              <a:t> in the carbon calculator</a:t>
            </a:r>
          </a:p>
          <a:p>
            <a:pPr marL="171450" indent="-171450">
              <a:buFont typeface="Arial" panose="020B0604020202020204" pitchFamily="34" charset="0"/>
              <a:buChar char="•"/>
            </a:pPr>
            <a:r>
              <a:rPr lang="nl-NL" sz="1200" dirty="0" err="1">
                <a:latin typeface="Century Gothic" panose="020B0502020202020204" pitchFamily="34" charset="0"/>
              </a:rPr>
              <a:t>Being</a:t>
            </a:r>
            <a:r>
              <a:rPr lang="nl-NL" sz="1200" dirty="0">
                <a:latin typeface="Century Gothic" panose="020B0502020202020204" pitchFamily="34" charset="0"/>
              </a:rPr>
              <a:t> </a:t>
            </a:r>
            <a:r>
              <a:rPr lang="nl-NL" sz="1200" dirty="0" err="1">
                <a:latin typeface="Century Gothic" panose="020B0502020202020204" pitchFamily="34" charset="0"/>
              </a:rPr>
              <a:t>coached</a:t>
            </a:r>
            <a:r>
              <a:rPr lang="nl-NL" sz="1200" dirty="0">
                <a:latin typeface="Century Gothic" panose="020B0502020202020204" pitchFamily="34" charset="0"/>
              </a:rPr>
              <a:t> </a:t>
            </a:r>
            <a:r>
              <a:rPr lang="nl-NL" sz="1200" dirty="0" err="1">
                <a:latin typeface="Century Gothic" panose="020B0502020202020204" pitchFamily="34" charset="0"/>
              </a:rPr>
              <a:t>by</a:t>
            </a:r>
            <a:r>
              <a:rPr lang="nl-NL" sz="1200" dirty="0">
                <a:latin typeface="Century Gothic" panose="020B0502020202020204" pitchFamily="34" charset="0"/>
              </a:rPr>
              <a:t> ZES </a:t>
            </a:r>
            <a:r>
              <a:rPr lang="nl-NL" sz="1200" dirty="0" err="1">
                <a:latin typeface="Century Gothic" panose="020B0502020202020204" pitchFamily="34" charset="0"/>
              </a:rPr>
              <a:t>during</a:t>
            </a:r>
            <a:r>
              <a:rPr lang="nl-NL" sz="1200" dirty="0">
                <a:latin typeface="Century Gothic" panose="020B0502020202020204" pitchFamily="34" charset="0"/>
              </a:rPr>
              <a:t> the </a:t>
            </a:r>
            <a:r>
              <a:rPr lang="nl-NL" sz="1200" dirty="0" err="1">
                <a:latin typeface="Century Gothic" panose="020B0502020202020204" pitchFamily="34" charset="0"/>
              </a:rPr>
              <a:t>whole</a:t>
            </a:r>
            <a:r>
              <a:rPr lang="nl-NL" sz="1200" dirty="0">
                <a:latin typeface="Century Gothic" panose="020B0502020202020204" pitchFamily="34" charset="0"/>
              </a:rPr>
              <a:t> </a:t>
            </a:r>
            <a:r>
              <a:rPr lang="nl-NL" sz="1200" dirty="0" err="1">
                <a:latin typeface="Century Gothic" panose="020B0502020202020204" pitchFamily="34" charset="0"/>
              </a:rPr>
              <a:t>process</a:t>
            </a:r>
            <a:endParaRPr lang="nl-NL" sz="1200" dirty="0">
              <a:latin typeface="Century Gothic" panose="020B0502020202020204" pitchFamily="34" charset="0"/>
            </a:endParaRPr>
          </a:p>
          <a:p>
            <a:endParaRPr lang="nl-NL" sz="1200" dirty="0">
              <a:latin typeface="Century Gothic" panose="020B0502020202020204" pitchFamily="34" charset="0"/>
            </a:endParaRPr>
          </a:p>
          <a:p>
            <a:r>
              <a:rPr lang="nl-NL" sz="1200" dirty="0" err="1">
                <a:latin typeface="Century Gothic" panose="020B0502020202020204" pitchFamily="34" charset="0"/>
              </a:rPr>
              <a:t>All</a:t>
            </a:r>
            <a:r>
              <a:rPr lang="nl-NL" sz="1200" dirty="0">
                <a:latin typeface="Century Gothic" panose="020B0502020202020204" pitchFamily="34" charset="0"/>
              </a:rPr>
              <a:t> </a:t>
            </a:r>
            <a:r>
              <a:rPr lang="nl-NL" sz="1200" dirty="0" err="1">
                <a:latin typeface="Century Gothic" panose="020B0502020202020204" pitchFamily="34" charset="0"/>
              </a:rPr>
              <a:t>along</a:t>
            </a:r>
            <a:r>
              <a:rPr lang="nl-NL" sz="1200" dirty="0">
                <a:latin typeface="Century Gothic" panose="020B0502020202020204" pitchFamily="34" charset="0"/>
              </a:rPr>
              <a:t>, carbon calculator, checklists </a:t>
            </a:r>
            <a:r>
              <a:rPr lang="nl-NL" sz="1200" dirty="0" err="1">
                <a:latin typeface="Century Gothic" panose="020B0502020202020204" pitchFamily="34" charset="0"/>
              </a:rPr>
              <a:t>and</a:t>
            </a:r>
            <a:r>
              <a:rPr lang="nl-NL" sz="1200" dirty="0">
                <a:latin typeface="Century Gothic" panose="020B0502020202020204" pitchFamily="34" charset="0"/>
              </a:rPr>
              <a:t> tools </a:t>
            </a:r>
            <a:r>
              <a:rPr lang="nl-NL" sz="1200" dirty="0" err="1">
                <a:latin typeface="Century Gothic" panose="020B0502020202020204" pitchFamily="34" charset="0"/>
              </a:rPr>
              <a:t>will</a:t>
            </a:r>
            <a:r>
              <a:rPr lang="nl-NL" sz="1200" dirty="0">
                <a:latin typeface="Century Gothic" panose="020B0502020202020204" pitchFamily="34" charset="0"/>
              </a:rPr>
              <a:t> </a:t>
            </a:r>
            <a:r>
              <a:rPr lang="nl-NL" sz="1200" dirty="0" err="1">
                <a:latin typeface="Century Gothic" panose="020B0502020202020204" pitchFamily="34" charset="0"/>
              </a:rPr>
              <a:t>be</a:t>
            </a:r>
            <a:r>
              <a:rPr lang="nl-NL" sz="1200" dirty="0">
                <a:latin typeface="Century Gothic" panose="020B0502020202020204" pitchFamily="34" charset="0"/>
              </a:rPr>
              <a:t> </a:t>
            </a:r>
            <a:r>
              <a:rPr lang="nl-NL" sz="1200" dirty="0" err="1">
                <a:latin typeface="Century Gothic" panose="020B0502020202020204" pitchFamily="34" charset="0"/>
              </a:rPr>
              <a:t>refined</a:t>
            </a:r>
            <a:endParaRPr lang="nl-NL" sz="1200" dirty="0">
              <a:latin typeface="Century Gothic" panose="020B0502020202020204" pitchFamily="34" charset="0"/>
            </a:endParaRPr>
          </a:p>
          <a:p>
            <a:endParaRPr lang="nl-BE" sz="1200" dirty="0">
              <a:latin typeface="Century Gothic" pitchFamily="34" charset="0"/>
            </a:endParaRPr>
          </a:p>
          <a:p>
            <a:endParaRPr lang="nl-NL" sz="1200" dirty="0">
              <a:latin typeface="Century Gothic" pitchFamily="34" charset="0"/>
            </a:endParaRPr>
          </a:p>
          <a:p>
            <a:pPr marL="171450" indent="-171450">
              <a:buFont typeface="Arial" pitchFamily="34" charset="0"/>
              <a:buChar char="•"/>
            </a:pPr>
            <a:endParaRPr lang="nl-NL" sz="1200" dirty="0" smtClean="0">
              <a:latin typeface="Century Gothic" pitchFamily="34" charset="0"/>
            </a:endParaRPr>
          </a:p>
          <a:p>
            <a:pPr lvl="1"/>
            <a:endParaRPr lang="nl-NL" sz="1200" dirty="0">
              <a:latin typeface="Century Gothic" pitchFamily="34" charset="0"/>
            </a:endParaRPr>
          </a:p>
          <a:p>
            <a:endParaRPr lang="nl-NL" sz="1200" dirty="0" smtClean="0">
              <a:latin typeface="Century Gothic" pitchFamily="34" charset="0"/>
            </a:endParaRPr>
          </a:p>
        </p:txBody>
      </p:sp>
      <p:pic>
        <p:nvPicPr>
          <p:cNvPr id="22" name="Afbeelding 21"/>
          <p:cNvPicPr/>
          <p:nvPr/>
        </p:nvPicPr>
        <p:blipFill rotWithShape="1">
          <a:blip r:embed="rId4"/>
          <a:srcRect l="22149" r="22149"/>
          <a:stretch/>
        </p:blipFill>
        <p:spPr bwMode="auto">
          <a:xfrm>
            <a:off x="7668344" y="0"/>
            <a:ext cx="840105" cy="847725"/>
          </a:xfrm>
          <a:prstGeom prst="rect">
            <a:avLst/>
          </a:prstGeom>
          <a:ln>
            <a:noFill/>
          </a:ln>
          <a:extLst>
            <a:ext uri="{53640926-AAD7-44D8-BBD7-CCE9431645EC}">
              <a14:shadowObscured xmlns:a14="http://schemas.microsoft.com/office/drawing/2010/main"/>
            </a:ext>
          </a:extLst>
        </p:spPr>
      </p:pic>
      <p:sp>
        <p:nvSpPr>
          <p:cNvPr id="23" name="Tekstvak 22"/>
          <p:cNvSpPr txBox="1"/>
          <p:nvPr/>
        </p:nvSpPr>
        <p:spPr>
          <a:xfrm>
            <a:off x="0" y="4397645"/>
            <a:ext cx="6130204" cy="584775"/>
          </a:xfrm>
          <a:prstGeom prst="rect">
            <a:avLst/>
          </a:prstGeom>
          <a:noFill/>
        </p:spPr>
        <p:txBody>
          <a:bodyPr wrap="none" rtlCol="0">
            <a:spAutoFit/>
          </a:bodyPr>
          <a:lstStyle/>
          <a:p>
            <a:r>
              <a:rPr lang="nl-BE" sz="1600" b="1" dirty="0" err="1">
                <a:solidFill>
                  <a:schemeClr val="bg1"/>
                </a:solidFill>
                <a:latin typeface="Century Gothic" panose="020B0502020202020204" pitchFamily="34" charset="0"/>
              </a:rPr>
              <a:t>ecological</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sustainability</a:t>
            </a:r>
            <a:r>
              <a:rPr lang="nl-BE" sz="1600" b="1" dirty="0">
                <a:solidFill>
                  <a:schemeClr val="bg1"/>
                </a:solidFill>
                <a:latin typeface="Century Gothic" panose="020B0502020202020204" pitchFamily="34" charset="0"/>
              </a:rPr>
              <a:t> of </a:t>
            </a:r>
            <a:r>
              <a:rPr lang="nl-BE" sz="1600" b="1" dirty="0" err="1">
                <a:solidFill>
                  <a:schemeClr val="bg1"/>
                </a:solidFill>
                <a:latin typeface="Century Gothic" panose="020B0502020202020204" pitchFamily="34" charset="0"/>
              </a:rPr>
              <a:t>Flanders</a:t>
            </a:r>
            <a:r>
              <a:rPr lang="nl-BE" sz="1600" b="1" dirty="0">
                <a:solidFill>
                  <a:schemeClr val="bg1"/>
                </a:solidFill>
                <a:latin typeface="Century Gothic" panose="020B0502020202020204" pitchFamily="34" charset="0"/>
              </a:rPr>
              <a:t>’ film </a:t>
            </a:r>
            <a:r>
              <a:rPr lang="nl-BE" sz="1600" b="1" dirty="0" err="1">
                <a:solidFill>
                  <a:schemeClr val="bg1"/>
                </a:solidFill>
                <a:latin typeface="Century Gothic" panose="020B0502020202020204" pitchFamily="34" charset="0"/>
              </a:rPr>
              <a:t>production</a:t>
            </a:r>
            <a:r>
              <a:rPr lang="nl-BE" sz="1600" b="1" dirty="0">
                <a:solidFill>
                  <a:schemeClr val="bg1"/>
                </a:solidFill>
                <a:latin typeface="Century Gothic" panose="020B0502020202020204" pitchFamily="34" charset="0"/>
              </a:rPr>
              <a:t> </a:t>
            </a:r>
            <a:r>
              <a:rPr lang="nl-BE" sz="1600" b="1" dirty="0" err="1">
                <a:solidFill>
                  <a:schemeClr val="bg1"/>
                </a:solidFill>
                <a:latin typeface="Century Gothic" panose="020B0502020202020204" pitchFamily="34" charset="0"/>
              </a:rPr>
              <a:t>industry</a:t>
            </a:r>
            <a:endParaRPr lang="nl-BE" sz="1600" b="1" dirty="0">
              <a:solidFill>
                <a:schemeClr val="bg1"/>
              </a:solidFill>
              <a:latin typeface="Century Gothic" panose="020B0502020202020204" pitchFamily="34" charset="0"/>
            </a:endParaRPr>
          </a:p>
          <a:p>
            <a:endParaRPr lang="nl-BE" sz="1600" dirty="0">
              <a:solidFill>
                <a:schemeClr val="bg1"/>
              </a:solidFill>
              <a:latin typeface="Century Gothic" pitchFamily="34" charset="0"/>
            </a:endParaRPr>
          </a:p>
        </p:txBody>
      </p:sp>
      <p:pic>
        <p:nvPicPr>
          <p:cNvPr id="17" name="Picture 2" descr="http://3.bp.blogspot.com/-1_V0OviD-3w/TbEaqtxl7wI/AAAAAAAAAlM/OSHc9q4boyU/s1600/Hands_Holding_Eart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452" b="10452"/>
          <a:stretch/>
        </p:blipFill>
        <p:spPr bwMode="auto">
          <a:xfrm>
            <a:off x="6304026" y="2912499"/>
            <a:ext cx="2840482" cy="149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6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5491</TotalTime>
  <Words>1187</Words>
  <Application>Microsoft Office PowerPoint</Application>
  <PresentationFormat>Diavoorstelling (16:9)</PresentationFormat>
  <Paragraphs>212</Paragraphs>
  <Slides>10</Slides>
  <Notes>6</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Alex</dc:creator>
  <cp:lastModifiedBy>kim</cp:lastModifiedBy>
  <cp:revision>322</cp:revision>
  <dcterms:created xsi:type="dcterms:W3CDTF">2011-02-11T14:31:35Z</dcterms:created>
  <dcterms:modified xsi:type="dcterms:W3CDTF">2014-04-23T12:21:40Z</dcterms:modified>
</cp:coreProperties>
</file>